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0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57" r:id="rId10"/>
    <p:sldId id="361" r:id="rId11"/>
    <p:sldId id="374" r:id="rId12"/>
    <p:sldId id="329" r:id="rId13"/>
    <p:sldId id="332" r:id="rId14"/>
    <p:sldId id="334" r:id="rId15"/>
    <p:sldId id="362" r:id="rId16"/>
    <p:sldId id="321" r:id="rId17"/>
    <p:sldId id="358" r:id="rId18"/>
    <p:sldId id="359" r:id="rId19"/>
    <p:sldId id="375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0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1D96-F96E-477B-B65D-5624F505A060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539E-20D2-4A12-9446-D06E11BCA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1D96-F96E-477B-B65D-5624F505A060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539E-20D2-4A12-9446-D06E11BCA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1D96-F96E-477B-B65D-5624F505A060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539E-20D2-4A12-9446-D06E11BCA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1D96-F96E-477B-B65D-5624F505A060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539E-20D2-4A12-9446-D06E11BCA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1D96-F96E-477B-B65D-5624F505A060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539E-20D2-4A12-9446-D06E11BCA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1D96-F96E-477B-B65D-5624F505A060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539E-20D2-4A12-9446-D06E11BCA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1D96-F96E-477B-B65D-5624F505A060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539E-20D2-4A12-9446-D06E11BCA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1D96-F96E-477B-B65D-5624F505A060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539E-20D2-4A12-9446-D06E11BCA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1D96-F96E-477B-B65D-5624F505A060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539E-20D2-4A12-9446-D06E11BCA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1D96-F96E-477B-B65D-5624F505A060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539E-20D2-4A12-9446-D06E11BCA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1D96-F96E-477B-B65D-5624F505A060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539E-20D2-4A12-9446-D06E11BCA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71D96-F96E-477B-B65D-5624F505A060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539E-20D2-4A12-9446-D06E11BCA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cid:image001.png@01D13378.7E4BBD4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1" t="14922" r="49248"/>
          <a:stretch/>
        </p:blipFill>
        <p:spPr>
          <a:xfrm>
            <a:off x="8474094" y="4509120"/>
            <a:ext cx="649347" cy="2952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5152" y="-849"/>
            <a:ext cx="1008112" cy="6858849"/>
          </a:xfrm>
          <a:prstGeom prst="rect">
            <a:avLst/>
          </a:prstGeom>
          <a:solidFill>
            <a:srgbClr val="87C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411560" y="4752528"/>
            <a:ext cx="6400800" cy="2996952"/>
          </a:xfrm>
        </p:spPr>
        <p:txBody>
          <a:bodyPr>
            <a:noAutofit/>
          </a:bodyPr>
          <a:lstStyle/>
          <a:p>
            <a:endParaRPr lang="fr-FR" sz="1200" dirty="0">
              <a:solidFill>
                <a:schemeClr val="tx1"/>
              </a:solidFill>
            </a:endParaRPr>
          </a:p>
          <a:p>
            <a:endParaRPr lang="fr-FR" sz="2800" b="1" i="1" dirty="0">
              <a:solidFill>
                <a:srgbClr val="FF0000"/>
              </a:solidFill>
            </a:endParaRPr>
          </a:p>
          <a:p>
            <a:r>
              <a:rPr lang="fr-FR" sz="2800" b="1" i="1" dirty="0">
                <a:solidFill>
                  <a:srgbClr val="FF0000"/>
                </a:solidFill>
              </a:rPr>
              <a:t> </a:t>
            </a:r>
            <a:endParaRPr lang="fr-FR" sz="2800" b="1" dirty="0">
              <a:solidFill>
                <a:srgbClr val="FF0000"/>
              </a:solidFill>
            </a:endParaRPr>
          </a:p>
          <a:p>
            <a:endParaRPr lang="fr-FR" sz="1050" dirty="0">
              <a:solidFill>
                <a:srgbClr val="FF0000"/>
              </a:solidFill>
            </a:endParaRPr>
          </a:p>
        </p:txBody>
      </p:sp>
      <p:pic>
        <p:nvPicPr>
          <p:cNvPr id="10" name="Picture 10" descr="Hôpital Necker-Enfants mala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259889" cy="7119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3"/>
          <p:cNvSpPr>
            <a:spLocks noGrp="1"/>
          </p:cNvSpPr>
          <p:nvPr>
            <p:ph type="ctrTitle"/>
          </p:nvPr>
        </p:nvSpPr>
        <p:spPr>
          <a:xfrm>
            <a:off x="755576" y="1166887"/>
            <a:ext cx="8064896" cy="1470025"/>
          </a:xfrm>
        </p:spPr>
        <p:txBody>
          <a:bodyPr>
            <a:noAutofit/>
          </a:bodyPr>
          <a:lstStyle/>
          <a:p>
            <a:r>
              <a:rPr lang="fr-FR" sz="3200" b="1" dirty="0"/>
              <a:t>Projet Respire 21 : Dépistage précoce des troubles respiratoires du sommeil chez les nourrissons avec une trisomie 21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1228"/>
            <a:ext cx="3168352" cy="8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02" y="2416918"/>
            <a:ext cx="4679086" cy="158814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699792" y="442782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I MAREY, Institut Jérôme Lejeune, Paris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699792" y="5075892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12ème journée mondiale de la Trisomie 21</a:t>
            </a:r>
          </a:p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Grenoble</a:t>
            </a:r>
          </a:p>
          <a:p>
            <a:r>
              <a:rPr lang="fr-FR" b="1">
                <a:solidFill>
                  <a:schemeClr val="bg1">
                    <a:lumMod val="50000"/>
                  </a:schemeClr>
                </a:solidFill>
              </a:rPr>
              <a:t>17 mars 2017 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6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1" t="14922" r="49248"/>
          <a:stretch/>
        </p:blipFill>
        <p:spPr>
          <a:xfrm>
            <a:off x="8474094" y="4509120"/>
            <a:ext cx="649347" cy="2952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6512" y="-849"/>
            <a:ext cx="1008112" cy="6858849"/>
          </a:xfrm>
          <a:prstGeom prst="rect">
            <a:avLst/>
          </a:prstGeom>
          <a:solidFill>
            <a:srgbClr val="87C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sz="2000" b="1" dirty="0"/>
              <a:t>IDENTITE DU PROJET</a:t>
            </a:r>
          </a:p>
        </p:txBody>
      </p:sp>
      <p:sp>
        <p:nvSpPr>
          <p:cNvPr id="24" name="AutoShape 4" descr="Résultat de recherche d'images pour &quot;infirmière de recherche clinique&quot;"/>
          <p:cNvSpPr>
            <a:spLocks noChangeAspect="1" noChangeArrowheads="1"/>
          </p:cNvSpPr>
          <p:nvPr/>
        </p:nvSpPr>
        <p:spPr bwMode="auto">
          <a:xfrm>
            <a:off x="980424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96" y="5323377"/>
            <a:ext cx="1482432" cy="4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 descr="Hôpital Necker-Enfants mala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166" y="997039"/>
            <a:ext cx="1548172" cy="4877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r="84207"/>
          <a:stretch/>
        </p:blipFill>
        <p:spPr bwMode="auto">
          <a:xfrm>
            <a:off x="5526714" y="5725527"/>
            <a:ext cx="539452" cy="72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556048" y="5223338"/>
            <a:ext cx="2952328" cy="1518030"/>
          </a:xfrm>
          <a:prstGeom prst="roundRect">
            <a:avLst/>
          </a:prstGeom>
          <a:noFill/>
          <a:ln w="76200">
            <a:solidFill>
              <a:srgbClr val="87C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accent1"/>
              </a:solidFill>
            </a:endParaRPr>
          </a:p>
          <a:p>
            <a:pPr algn="ctr"/>
            <a:endParaRPr lang="fr-FR" sz="1400" b="1" dirty="0">
              <a:solidFill>
                <a:schemeClr val="accent1"/>
              </a:solidFill>
            </a:endParaRPr>
          </a:p>
          <a:p>
            <a:pPr algn="ctr"/>
            <a:r>
              <a:rPr lang="fr-FR" sz="1400" b="1" dirty="0">
                <a:solidFill>
                  <a:srgbClr val="FF0000"/>
                </a:solidFill>
              </a:rPr>
              <a:t>Promoteur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Grégoire </a:t>
            </a:r>
            <a:r>
              <a:rPr lang="fr-FR" sz="1400" dirty="0" err="1">
                <a:solidFill>
                  <a:schemeClr val="tx1"/>
                </a:solidFill>
              </a:rPr>
              <a:t>François-Dainville</a:t>
            </a:r>
            <a:endParaRPr lang="fr-FR" sz="1400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Claire Rakic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Céline du Boispéan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5364088" y="774513"/>
            <a:ext cx="2952328" cy="4196383"/>
          </a:xfrm>
          <a:prstGeom prst="roundRect">
            <a:avLst/>
          </a:prstGeom>
          <a:noFill/>
          <a:ln w="76200">
            <a:solidFill>
              <a:srgbClr val="87C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accent1"/>
              </a:solidFill>
            </a:endParaRPr>
          </a:p>
          <a:p>
            <a:pPr algn="ctr"/>
            <a:r>
              <a:rPr lang="fr-FR" sz="1400" b="1" dirty="0">
                <a:solidFill>
                  <a:srgbClr val="00B050"/>
                </a:solidFill>
              </a:rPr>
              <a:t>Directeur Scientifique 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et</a:t>
            </a:r>
          </a:p>
          <a:p>
            <a:pPr algn="ctr"/>
            <a:r>
              <a:rPr lang="fr-FR" sz="1400" b="1" dirty="0" err="1">
                <a:solidFill>
                  <a:schemeClr val="accent1"/>
                </a:solidFill>
              </a:rPr>
              <a:t>co</a:t>
            </a:r>
            <a:r>
              <a:rPr lang="fr-FR" sz="1400" b="1" dirty="0">
                <a:solidFill>
                  <a:schemeClr val="accent1"/>
                </a:solidFill>
              </a:rPr>
              <a:t>-investigateur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Pr Brigitte Fauroux</a:t>
            </a:r>
          </a:p>
          <a:p>
            <a:pPr algn="ctr"/>
            <a:endParaRPr lang="fr-FR" sz="1400" dirty="0">
              <a:solidFill>
                <a:schemeClr val="accent1"/>
              </a:solidFill>
            </a:endParaRPr>
          </a:p>
          <a:p>
            <a:pPr algn="ctr"/>
            <a:r>
              <a:rPr lang="fr-FR" sz="1400" b="1" dirty="0">
                <a:solidFill>
                  <a:schemeClr val="accent1"/>
                </a:solidFill>
              </a:rPr>
              <a:t>Co-Investigateur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Dr Alessandro Amadeo</a:t>
            </a:r>
          </a:p>
          <a:p>
            <a:pPr algn="ctr"/>
            <a:endParaRPr lang="fr-FR" sz="1400" dirty="0">
              <a:solidFill>
                <a:schemeClr val="accent1"/>
              </a:solidFill>
            </a:endParaRPr>
          </a:p>
          <a:p>
            <a:pPr algn="ctr"/>
            <a:r>
              <a:rPr lang="fr-FR" sz="1400" b="1" dirty="0">
                <a:solidFill>
                  <a:srgbClr val="FFC000"/>
                </a:solidFill>
              </a:rPr>
              <a:t>Techniciens du sommeil</a:t>
            </a:r>
          </a:p>
          <a:p>
            <a:pPr algn="ctr"/>
            <a:r>
              <a:rPr lang="fr-FR" sz="1400" dirty="0" err="1">
                <a:solidFill>
                  <a:schemeClr val="tx1"/>
                </a:solidFill>
              </a:rPr>
              <a:t>Livio</a:t>
            </a:r>
            <a:r>
              <a:rPr lang="fr-FR" sz="1400" dirty="0">
                <a:solidFill>
                  <a:schemeClr val="tx1"/>
                </a:solidFill>
              </a:rPr>
              <a:t> de </a:t>
            </a:r>
            <a:r>
              <a:rPr lang="fr-FR" sz="1400" dirty="0" err="1">
                <a:solidFill>
                  <a:schemeClr val="tx1"/>
                </a:solidFill>
              </a:rPr>
              <a:t>Sanctis</a:t>
            </a:r>
            <a:endParaRPr lang="fr-FR" sz="1400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Jorge </a:t>
            </a:r>
            <a:r>
              <a:rPr lang="fr-FR" sz="1400" dirty="0" err="1">
                <a:solidFill>
                  <a:schemeClr val="tx1"/>
                </a:solidFill>
              </a:rPr>
              <a:t>Olmo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5364088" y="5223336"/>
            <a:ext cx="2952328" cy="1518031"/>
          </a:xfrm>
          <a:prstGeom prst="roundRect">
            <a:avLst/>
          </a:prstGeom>
          <a:noFill/>
          <a:ln w="76200">
            <a:solidFill>
              <a:srgbClr val="87C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C000"/>
                </a:solidFill>
              </a:rPr>
              <a:t>Infirmière du sommeil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</a:rPr>
              <a:t>Rédacteur médical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</a:rPr>
              <a:t>Monitoring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</a:rPr>
              <a:t>Data management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</a:rPr>
              <a:t>Statistique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</a:rPr>
              <a:t>Vigilance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17269" r="13429" b="11479"/>
          <a:stretch/>
        </p:blipFill>
        <p:spPr>
          <a:xfrm>
            <a:off x="3773428" y="44624"/>
            <a:ext cx="1959855" cy="61206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40" y="951212"/>
            <a:ext cx="1539788" cy="41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à coins arrondis 34"/>
          <p:cNvSpPr/>
          <p:nvPr/>
        </p:nvSpPr>
        <p:spPr>
          <a:xfrm>
            <a:off x="1556048" y="774513"/>
            <a:ext cx="2952328" cy="4232799"/>
          </a:xfrm>
          <a:prstGeom prst="roundRect">
            <a:avLst/>
          </a:prstGeom>
          <a:noFill/>
          <a:ln w="76200">
            <a:solidFill>
              <a:srgbClr val="87C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accent1"/>
              </a:solidFill>
            </a:endParaRPr>
          </a:p>
          <a:p>
            <a:pPr algn="ctr"/>
            <a:endParaRPr lang="fr-FR" sz="1400" b="1" dirty="0">
              <a:solidFill>
                <a:schemeClr val="accent1"/>
              </a:solidFill>
            </a:endParaRPr>
          </a:p>
          <a:p>
            <a:pPr algn="ctr"/>
            <a:r>
              <a:rPr lang="fr-FR" sz="1400" b="1" dirty="0">
                <a:solidFill>
                  <a:srgbClr val="FF0000"/>
                </a:solidFill>
              </a:rPr>
              <a:t>Investigateur-Coordonnateur</a:t>
            </a:r>
            <a:endParaRPr lang="fr-FR" sz="1400" b="1" dirty="0">
              <a:solidFill>
                <a:schemeClr val="accent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Dr Isabelle Marey</a:t>
            </a:r>
          </a:p>
          <a:p>
            <a:pPr algn="ctr"/>
            <a:endParaRPr lang="fr-FR" sz="1400" dirty="0">
              <a:solidFill>
                <a:schemeClr val="accent1"/>
              </a:solidFill>
            </a:endParaRPr>
          </a:p>
          <a:p>
            <a:pPr algn="ctr"/>
            <a:r>
              <a:rPr lang="fr-FR" sz="1400" b="1" dirty="0">
                <a:solidFill>
                  <a:schemeClr val="accent1"/>
                </a:solidFill>
              </a:rPr>
              <a:t>Co-Investigateurs :</a:t>
            </a:r>
            <a:r>
              <a:rPr lang="fr-FR" sz="1400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Dr Cécile </a:t>
            </a:r>
            <a:r>
              <a:rPr lang="fr-FR" sz="1400" dirty="0" err="1">
                <a:solidFill>
                  <a:schemeClr val="tx1"/>
                </a:solidFill>
              </a:rPr>
              <a:t>Cieuta-Walti</a:t>
            </a:r>
            <a:endParaRPr lang="fr-FR" sz="1400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Dr Clotilde Mircher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Dr Aimé Ravel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Dr Jeanne Toulas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Pr Hervé Walti</a:t>
            </a:r>
          </a:p>
          <a:p>
            <a:pPr algn="ctr"/>
            <a:endParaRPr lang="fr-FR" sz="1400" dirty="0">
              <a:solidFill>
                <a:schemeClr val="accent1"/>
              </a:solidFill>
            </a:endParaRPr>
          </a:p>
          <a:p>
            <a:pPr algn="ctr"/>
            <a:r>
              <a:rPr lang="fr-FR" sz="1400" b="1" dirty="0">
                <a:solidFill>
                  <a:srgbClr val="00B0F0"/>
                </a:solidFill>
              </a:rPr>
              <a:t>Neuropsychologues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Dr Silvia Sacco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Aude Pichot</a:t>
            </a:r>
          </a:p>
          <a:p>
            <a:pPr algn="ctr"/>
            <a:endParaRPr lang="fr-FR" sz="1400" dirty="0">
              <a:solidFill>
                <a:schemeClr val="accent1"/>
              </a:solidFill>
            </a:endParaRPr>
          </a:p>
          <a:p>
            <a:pPr algn="ctr"/>
            <a:r>
              <a:rPr lang="fr-FR" sz="1400" b="1" dirty="0">
                <a:solidFill>
                  <a:srgbClr val="FF00FF"/>
                </a:solidFill>
              </a:rPr>
              <a:t>Infirmière de recherche clinique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Alicia </a:t>
            </a:r>
            <a:r>
              <a:rPr lang="fr-FR" sz="1400" dirty="0" err="1">
                <a:solidFill>
                  <a:schemeClr val="tx1"/>
                </a:solidFill>
              </a:rPr>
              <a:t>Gambarini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74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</a:rPr>
              <a:t>Hypothèse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9672" y="1484784"/>
            <a:ext cx="6491064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000" dirty="0"/>
              <a:t>Le syndrome d’apnées obstructives du sommeil (SAOS) est très fréquent, mais </a:t>
            </a:r>
            <a:r>
              <a:rPr lang="fr-FR" sz="2000" dirty="0">
                <a:solidFill>
                  <a:srgbClr val="00B0F0"/>
                </a:solidFill>
              </a:rPr>
              <a:t>sous-diagnostiqué</a:t>
            </a:r>
            <a:r>
              <a:rPr lang="fr-FR" sz="2000" dirty="0"/>
              <a:t> et par conséquent </a:t>
            </a:r>
            <a:r>
              <a:rPr lang="fr-FR" sz="2000" dirty="0">
                <a:solidFill>
                  <a:srgbClr val="00B0F0"/>
                </a:solidFill>
              </a:rPr>
              <a:t>insuffisamment traité </a:t>
            </a:r>
            <a:r>
              <a:rPr lang="fr-FR" sz="2000" dirty="0"/>
              <a:t>chez les enfants présentant une trisomie 21 (T21). Le SAOS est associé à des </a:t>
            </a:r>
            <a:r>
              <a:rPr lang="fr-FR" sz="2000" u="sng" dirty="0"/>
              <a:t>effets délétères sur le comportement et le développement</a:t>
            </a:r>
          </a:p>
          <a:p>
            <a:pPr marL="0" indent="0" algn="just">
              <a:buNone/>
            </a:pPr>
            <a:endParaRPr lang="fr-FR" sz="2000" u="sng" dirty="0"/>
          </a:p>
          <a:p>
            <a:pPr marL="0" indent="0" algn="just">
              <a:buNone/>
            </a:pPr>
            <a:r>
              <a:rPr lang="fr-FR" sz="2000" dirty="0"/>
              <a:t>Notre hypothèse est qu’un </a:t>
            </a:r>
            <a:r>
              <a:rPr lang="fr-FR" sz="2000" dirty="0">
                <a:solidFill>
                  <a:srgbClr val="00B0F0"/>
                </a:solidFill>
              </a:rPr>
              <a:t>dépistage systématique et une correction optimale du SAOS pendant les 3 premières années</a:t>
            </a:r>
            <a:r>
              <a:rPr lang="fr-FR" sz="2000" dirty="0"/>
              <a:t> de la vie des enfants T21 sont associés à une </a:t>
            </a:r>
            <a:r>
              <a:rPr lang="fr-FR" sz="2000" u="sng" dirty="0"/>
              <a:t>amélioration du développement neurocognitif et du comportement </a:t>
            </a:r>
            <a:r>
              <a:rPr lang="fr-FR" sz="2000" dirty="0"/>
              <a:t>à l’âge de 3 ans.  </a:t>
            </a:r>
          </a:p>
        </p:txBody>
      </p:sp>
      <p:sp>
        <p:nvSpPr>
          <p:cNvPr id="5" name="Rectangle 4"/>
          <p:cNvSpPr/>
          <p:nvPr/>
        </p:nvSpPr>
        <p:spPr>
          <a:xfrm>
            <a:off x="-25152" y="-849"/>
            <a:ext cx="1008112" cy="6858849"/>
          </a:xfrm>
          <a:prstGeom prst="rect">
            <a:avLst/>
          </a:prstGeom>
          <a:solidFill>
            <a:srgbClr val="87C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sz="2000" b="1" dirty="0"/>
              <a:t>PRESENTATION</a:t>
            </a:r>
          </a:p>
          <a:p>
            <a:pPr algn="ctr"/>
            <a:r>
              <a:rPr lang="fr-FR" sz="2000" b="1" dirty="0"/>
              <a:t> SCIENTIFIQUE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58" y="0"/>
            <a:ext cx="1790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ôpital Necker-Enfants mala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93" y="13757"/>
            <a:ext cx="1471041" cy="4629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17269" r="13429" b="11479"/>
          <a:stretch/>
        </p:blipFill>
        <p:spPr>
          <a:xfrm>
            <a:off x="990113" y="44624"/>
            <a:ext cx="1781687" cy="5564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1" t="14922" r="49248"/>
          <a:stretch/>
        </p:blipFill>
        <p:spPr>
          <a:xfrm>
            <a:off x="8474094" y="4509120"/>
            <a:ext cx="64934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99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</a:rPr>
              <a:t>Population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endParaRPr lang="fr-FR" sz="2800" dirty="0"/>
          </a:p>
          <a:p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1619672" y="1484784"/>
            <a:ext cx="6804000" cy="453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80 patients provenant de 2 populations : </a:t>
            </a:r>
          </a:p>
          <a:p>
            <a:endParaRPr lang="fr-FR" sz="1600" b="1" dirty="0"/>
          </a:p>
          <a:p>
            <a:pPr marL="342900" lvl="0" indent="-342900">
              <a:buFontTx/>
              <a:buChar char="-"/>
            </a:pPr>
            <a:r>
              <a:rPr lang="fr-FR" sz="1600" b="1" i="1" u="sng" dirty="0">
                <a:solidFill>
                  <a:srgbClr val="00B0F0"/>
                </a:solidFill>
              </a:rPr>
              <a:t>Groupe Etude</a:t>
            </a:r>
            <a:r>
              <a:rPr lang="fr-FR" sz="1600" b="1" u="sng" dirty="0">
                <a:solidFill>
                  <a:srgbClr val="00B0F0"/>
                </a:solidFill>
              </a:rPr>
              <a:t> (40 patients) </a:t>
            </a:r>
          </a:p>
          <a:p>
            <a:pPr lvl="0"/>
            <a:r>
              <a:rPr lang="fr-FR" sz="1600" u="sng" dirty="0"/>
              <a:t>Les nourrissons du </a:t>
            </a:r>
            <a:r>
              <a:rPr lang="fr-FR" sz="1600" i="1" u="sng" dirty="0"/>
              <a:t>Groupe Etude </a:t>
            </a:r>
            <a:r>
              <a:rPr lang="fr-FR" sz="1600" dirty="0"/>
              <a:t>bénéficieront d’une </a:t>
            </a:r>
            <a:r>
              <a:rPr lang="fr-FR" sz="1600" dirty="0">
                <a:solidFill>
                  <a:srgbClr val="00B0F0"/>
                </a:solidFill>
              </a:rPr>
              <a:t>PSG à domicile tous les 6 ± 1 mois </a:t>
            </a:r>
            <a:r>
              <a:rPr lang="fr-FR" sz="1600" dirty="0"/>
              <a:t>à </a:t>
            </a:r>
            <a:r>
              <a:rPr lang="fr-FR" sz="1600" u="sng" dirty="0"/>
              <a:t>partir de l’âge de 6 mois </a:t>
            </a:r>
            <a:r>
              <a:rPr lang="fr-FR" sz="1600" dirty="0"/>
              <a:t>et jusqu’à l’âge de 3 ans. A l’âge </a:t>
            </a:r>
            <a:r>
              <a:rPr lang="fr-FR" sz="1600" b="1" dirty="0">
                <a:solidFill>
                  <a:srgbClr val="00B0F0"/>
                </a:solidFill>
              </a:rPr>
              <a:t>de 3 ans</a:t>
            </a:r>
            <a:r>
              <a:rPr lang="fr-FR" sz="1600" dirty="0"/>
              <a:t>, les enfants bénéficieront d’une dernière PSG avec une </a:t>
            </a:r>
            <a:r>
              <a:rPr lang="fr-FR" sz="1600" b="1" dirty="0"/>
              <a:t>évaluation cognitive et comportementale . </a:t>
            </a:r>
          </a:p>
          <a:p>
            <a:r>
              <a:rPr lang="fr-FR" sz="1600" dirty="0"/>
              <a:t>En cas de SAOS diagnostiqué chez les enfants du </a:t>
            </a:r>
            <a:r>
              <a:rPr lang="fr-FR" sz="1600" i="1" dirty="0"/>
              <a:t>Groupe Etude</a:t>
            </a:r>
            <a:r>
              <a:rPr lang="fr-FR" sz="1600" dirty="0"/>
              <a:t>, ils bénéficieront d’une prise en charge appropriée selon les moyens usuels. </a:t>
            </a:r>
          </a:p>
          <a:p>
            <a:pPr marL="342900" indent="-342900">
              <a:buFontTx/>
              <a:buChar char="-"/>
            </a:pPr>
            <a:endParaRPr lang="fr-FR" sz="1600" b="1" dirty="0">
              <a:solidFill>
                <a:srgbClr val="00B0F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1600" b="1" i="1" u="sng" dirty="0">
                <a:solidFill>
                  <a:srgbClr val="00B0F0"/>
                </a:solidFill>
              </a:rPr>
              <a:t>Groupe Suivi standard</a:t>
            </a:r>
            <a:r>
              <a:rPr lang="fr-FR" sz="1600" b="1" u="sng" dirty="0">
                <a:solidFill>
                  <a:srgbClr val="00B0F0"/>
                </a:solidFill>
              </a:rPr>
              <a:t> (40 patients, groupe contrôle)</a:t>
            </a:r>
            <a:endParaRPr lang="fr-FR" sz="1600" b="1" dirty="0">
              <a:solidFill>
                <a:srgbClr val="00B0F0"/>
              </a:solidFill>
            </a:endParaRPr>
          </a:p>
          <a:p>
            <a:pPr lvl="0"/>
            <a:r>
              <a:rPr lang="fr-FR" sz="1600" u="sng" dirty="0"/>
              <a:t>Les enfants du </a:t>
            </a:r>
            <a:r>
              <a:rPr lang="fr-FR" sz="1600" i="1" u="sng" dirty="0"/>
              <a:t>Groupe Suivi Standard</a:t>
            </a:r>
            <a:r>
              <a:rPr lang="fr-FR" sz="1600" dirty="0"/>
              <a:t> sont des enfants qui sont vus à l’IJL à </a:t>
            </a:r>
            <a:r>
              <a:rPr lang="fr-FR" sz="1600" dirty="0">
                <a:solidFill>
                  <a:srgbClr val="00B0F0"/>
                </a:solidFill>
              </a:rPr>
              <a:t>l’âge de 3 ans </a:t>
            </a:r>
            <a:r>
              <a:rPr lang="fr-FR" sz="1600" dirty="0"/>
              <a:t>dans le cadre de leur suivi habituel. Ces enfants bénéficieront d’une unique PSG et </a:t>
            </a:r>
            <a:r>
              <a:rPr lang="fr-FR" sz="1600" b="1" dirty="0"/>
              <a:t>évaluation neurocognitive et comportementale à l’âge de 3 ans</a:t>
            </a:r>
            <a:r>
              <a:rPr lang="fr-FR" sz="1600" dirty="0"/>
              <a:t> , qui seront utilisées comme référence par rapport au groupe Etude. Ces enfants ne seront pas suivis de manière prospective, et les informations concernant leur suivi médical avant l’âge de 3 ans seront collectées à partir de leur dossier </a:t>
            </a:r>
            <a:r>
              <a:rPr lang="fr-FR" dirty="0"/>
              <a:t>médical.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009" y="0"/>
            <a:ext cx="1790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ôpital Necker-Enfants mala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757"/>
            <a:ext cx="1471041" cy="4629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25152" y="-849"/>
            <a:ext cx="1008112" cy="6858849"/>
          </a:xfrm>
          <a:prstGeom prst="rect">
            <a:avLst/>
          </a:prstGeom>
          <a:solidFill>
            <a:srgbClr val="87C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sz="2000" b="1" dirty="0"/>
              <a:t>PRESENTATION</a:t>
            </a:r>
          </a:p>
          <a:p>
            <a:pPr algn="ctr"/>
            <a:r>
              <a:rPr lang="fr-FR" sz="2000" b="1" dirty="0"/>
              <a:t> SCIENTIFIQUE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17269" r="13429" b="11479"/>
          <a:stretch/>
        </p:blipFill>
        <p:spPr>
          <a:xfrm>
            <a:off x="990113" y="44624"/>
            <a:ext cx="1781687" cy="5564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1" t="14922" r="49248"/>
          <a:stretch/>
        </p:blipFill>
        <p:spPr>
          <a:xfrm>
            <a:off x="8474094" y="4509120"/>
            <a:ext cx="64934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1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</a:rPr>
              <a:t>Critères de jugement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endParaRPr lang="fr-FR" sz="2800" dirty="0"/>
          </a:p>
          <a:p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1584416" y="1687448"/>
            <a:ext cx="673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u="sng" dirty="0">
                <a:solidFill>
                  <a:srgbClr val="00B0F0"/>
                </a:solidFill>
              </a:rPr>
              <a:t>Critère de jugement</a:t>
            </a:r>
          </a:p>
          <a:p>
            <a:endParaRPr lang="fr-FR" sz="2400" dirty="0"/>
          </a:p>
          <a:p>
            <a:r>
              <a:rPr lang="fr-FR" sz="2400" dirty="0"/>
              <a:t>Pour démontrer que le dépistage et le traitement du SAOS par PSG est associé à une amélioration du développement neurocognitif, les scores moyens du Griffiths III à l’âge de 3 ans seront comparés entre les groupes. </a:t>
            </a:r>
          </a:p>
          <a:p>
            <a:endParaRPr lang="fr-FR" sz="2400" dirty="0"/>
          </a:p>
          <a:p>
            <a:pPr lvl="0"/>
            <a:r>
              <a:rPr lang="fr-FR" sz="2400" dirty="0"/>
              <a:t>Pour démontrer que le dépistage et le traitement du SAOS par PSG est associé à une amélioration du comportement, les scores moyens du VABS-II, du BRIEF-P et du CBCL-</a:t>
            </a:r>
            <a:r>
              <a:rPr lang="fr-FR" sz="2400" dirty="0" err="1"/>
              <a:t>Preschool</a:t>
            </a:r>
            <a:r>
              <a:rPr lang="fr-FR" sz="2400" dirty="0"/>
              <a:t> à l’âge de 3 ans seront comparés entre les groupes.</a:t>
            </a:r>
          </a:p>
          <a:p>
            <a:endParaRPr lang="fr-FR" sz="2400" dirty="0"/>
          </a:p>
          <a:p>
            <a:pPr marL="342900" indent="-342900">
              <a:buFontTx/>
              <a:buChar char="-"/>
            </a:pPr>
            <a:endParaRPr lang="fr-FR" sz="2400" b="1" dirty="0">
              <a:solidFill>
                <a:srgbClr val="00B0F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58" y="0"/>
            <a:ext cx="1790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ôpital Necker-Enfants mala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93" y="13757"/>
            <a:ext cx="1471041" cy="4629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25152" y="-27384"/>
            <a:ext cx="1008112" cy="6858849"/>
          </a:xfrm>
          <a:prstGeom prst="rect">
            <a:avLst/>
          </a:prstGeom>
          <a:solidFill>
            <a:srgbClr val="87C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sz="2000" b="1" dirty="0"/>
              <a:t>PRESENTATION</a:t>
            </a:r>
          </a:p>
          <a:p>
            <a:pPr algn="ctr"/>
            <a:r>
              <a:rPr lang="fr-FR" sz="2000" b="1" dirty="0"/>
              <a:t> SCIENTIFIQUE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17269" r="13429" b="11479"/>
          <a:stretch/>
        </p:blipFill>
        <p:spPr>
          <a:xfrm>
            <a:off x="990113" y="44624"/>
            <a:ext cx="1781687" cy="5564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1" t="14922" r="49248"/>
          <a:stretch/>
        </p:blipFill>
        <p:spPr>
          <a:xfrm>
            <a:off x="8474094" y="4509120"/>
            <a:ext cx="64934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23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</a:rPr>
              <a:t>Critères de jugement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endParaRPr lang="fr-FR" sz="2800" dirty="0"/>
          </a:p>
          <a:p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1619672" y="1687448"/>
            <a:ext cx="676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u="sng" dirty="0">
                <a:solidFill>
                  <a:srgbClr val="00B0F0"/>
                </a:solidFill>
              </a:rPr>
              <a:t>Critères de jugement secondaires</a:t>
            </a:r>
          </a:p>
          <a:p>
            <a:endParaRPr lang="fr-FR" sz="2400" b="1" i="1" dirty="0">
              <a:solidFill>
                <a:srgbClr val="00B0F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/>
              <a:t>Valeur prédictive de la saturation périphérique et/ou du gaz carbonique transcutanée nocturnes, et/ou de l’</a:t>
            </a:r>
            <a:r>
              <a:rPr lang="fr-FR" sz="2400" dirty="0" err="1"/>
              <a:t>actigraphie</a:t>
            </a:r>
            <a:r>
              <a:rPr lang="fr-FR" sz="2400" dirty="0"/>
              <a:t> et/ou du capteur sus-sternal pour prédire la présence d’un SAOS sur la PSG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Qualité subjective du sommeil des parents évalué sur le Pittsburgh </a:t>
            </a:r>
            <a:r>
              <a:rPr lang="fr-FR" sz="2400" dirty="0" err="1"/>
              <a:t>Sleep</a:t>
            </a:r>
            <a:r>
              <a:rPr lang="fr-FR" sz="2400" dirty="0"/>
              <a:t> </a:t>
            </a:r>
            <a:r>
              <a:rPr lang="fr-FR" sz="2400" dirty="0" err="1"/>
              <a:t>Quality</a:t>
            </a:r>
            <a:r>
              <a:rPr lang="fr-FR" sz="2400" dirty="0"/>
              <a:t> Index et le </a:t>
            </a:r>
            <a:r>
              <a:rPr lang="fr-FR" sz="2400" dirty="0" err="1"/>
              <a:t>Epworth</a:t>
            </a:r>
            <a:r>
              <a:rPr lang="fr-FR" sz="2400" dirty="0"/>
              <a:t> </a:t>
            </a:r>
            <a:r>
              <a:rPr lang="fr-FR" sz="2400" dirty="0" err="1"/>
              <a:t>Sleepiness</a:t>
            </a:r>
            <a:r>
              <a:rPr lang="fr-FR" sz="2400" dirty="0"/>
              <a:t> </a:t>
            </a:r>
            <a:r>
              <a:rPr lang="fr-FR" sz="2400" dirty="0" err="1"/>
              <a:t>Scale</a:t>
            </a:r>
            <a:r>
              <a:rPr lang="fr-FR" sz="2400" dirty="0"/>
              <a:t>, et la qualité subjective du sommeil de l’enfant évalué sur le </a:t>
            </a:r>
            <a:r>
              <a:rPr lang="fr-FR" sz="2400" dirty="0" err="1"/>
              <a:t>Children</a:t>
            </a:r>
            <a:r>
              <a:rPr lang="fr-FR" sz="2400" dirty="0"/>
              <a:t> </a:t>
            </a:r>
            <a:r>
              <a:rPr lang="fr-FR" sz="2400" dirty="0" err="1"/>
              <a:t>Sleep</a:t>
            </a:r>
            <a:r>
              <a:rPr lang="fr-FR" sz="2400" dirty="0"/>
              <a:t> Habits </a:t>
            </a:r>
            <a:r>
              <a:rPr lang="fr-FR" sz="2400" dirty="0" err="1"/>
              <a:t>Sleep</a:t>
            </a:r>
            <a:r>
              <a:rPr lang="fr-FR" sz="2400" dirty="0"/>
              <a:t> Questionnaire</a:t>
            </a:r>
            <a:endParaRPr lang="fr-FR" sz="2400" b="1" dirty="0">
              <a:solidFill>
                <a:srgbClr val="00B0F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58" y="0"/>
            <a:ext cx="1790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ôpital Necker-Enfants mala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93" y="13757"/>
            <a:ext cx="1471041" cy="4629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25152" y="-27384"/>
            <a:ext cx="1008112" cy="6858849"/>
          </a:xfrm>
          <a:prstGeom prst="rect">
            <a:avLst/>
          </a:prstGeom>
          <a:solidFill>
            <a:srgbClr val="87C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sz="2000" b="1" dirty="0"/>
              <a:t>PRESENTATION</a:t>
            </a:r>
          </a:p>
          <a:p>
            <a:pPr algn="ctr"/>
            <a:r>
              <a:rPr lang="fr-FR" sz="2000" b="1" dirty="0"/>
              <a:t> SCIENTIFIQUE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17269" r="13429" b="11479"/>
          <a:stretch/>
        </p:blipFill>
        <p:spPr>
          <a:xfrm>
            <a:off x="990113" y="44624"/>
            <a:ext cx="1781687" cy="5564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1" t="14922" r="49248"/>
          <a:stretch/>
        </p:blipFill>
        <p:spPr>
          <a:xfrm>
            <a:off x="8474094" y="4509120"/>
            <a:ext cx="64934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22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1" t="14922" r="49248"/>
          <a:stretch/>
        </p:blipFill>
        <p:spPr>
          <a:xfrm>
            <a:off x="8474094" y="4509120"/>
            <a:ext cx="649347" cy="2952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5152" y="-849"/>
            <a:ext cx="1008112" cy="6858849"/>
          </a:xfrm>
          <a:prstGeom prst="rect">
            <a:avLst/>
          </a:prstGeom>
          <a:solidFill>
            <a:srgbClr val="87C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sz="2000" b="1" dirty="0"/>
              <a:t>PRESENTATION</a:t>
            </a:r>
          </a:p>
          <a:p>
            <a:pPr algn="ctr"/>
            <a:r>
              <a:rPr lang="fr-FR" sz="2000" b="1" dirty="0"/>
              <a:t> SCIENTIFIQUE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7624" y="1235207"/>
            <a:ext cx="7056783" cy="830997"/>
          </a:xfrm>
          <a:prstGeom prst="rect">
            <a:avLst/>
          </a:prstGeom>
          <a:ln>
            <a:solidFill>
              <a:srgbClr val="87C7D9"/>
            </a:solidFill>
          </a:ln>
        </p:spPr>
        <p:txBody>
          <a:bodyPr wrap="square">
            <a:spAutoFit/>
          </a:bodyPr>
          <a:lstStyle/>
          <a:p>
            <a:endParaRPr lang="fr-FR" sz="1200" u="sng" dirty="0"/>
          </a:p>
          <a:p>
            <a:r>
              <a:rPr lang="fr-FR" sz="1200" dirty="0"/>
              <a:t>Notre hypothèse est qu’un </a:t>
            </a:r>
            <a:r>
              <a:rPr lang="fr-FR" sz="1200" dirty="0">
                <a:solidFill>
                  <a:srgbClr val="00B0F0"/>
                </a:solidFill>
              </a:rPr>
              <a:t>dépistage systématique et une correction optimale du SAOS pendant les 3 premières années</a:t>
            </a:r>
            <a:r>
              <a:rPr lang="fr-FR" sz="1200" dirty="0"/>
              <a:t> de la vie des enfants T21 sont associés à une </a:t>
            </a:r>
            <a:r>
              <a:rPr lang="fr-FR" sz="1200" u="sng" dirty="0"/>
              <a:t>amélioration du développement neurocognitif et du comportement </a:t>
            </a:r>
            <a:r>
              <a:rPr lang="fr-FR" sz="1200" dirty="0"/>
              <a:t>à l’âge de 3 ans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7624" y="3645024"/>
            <a:ext cx="3534553" cy="1815882"/>
          </a:xfrm>
          <a:prstGeom prst="rect">
            <a:avLst/>
          </a:prstGeom>
          <a:ln>
            <a:solidFill>
              <a:srgbClr val="87C7D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u="sng" dirty="0">
                <a:solidFill>
                  <a:srgbClr val="00B0F0"/>
                </a:solidFill>
              </a:rPr>
              <a:t>GROUPE ETUDE : </a:t>
            </a:r>
          </a:p>
          <a:p>
            <a:pPr algn="ctr"/>
            <a:r>
              <a:rPr lang="fr-FR" sz="1400" b="1" dirty="0">
                <a:solidFill>
                  <a:srgbClr val="00B0F0"/>
                </a:solidFill>
              </a:rPr>
              <a:t>40 patients de moins de 6 mois</a:t>
            </a:r>
          </a:p>
          <a:p>
            <a:pPr algn="ctr"/>
            <a:endParaRPr lang="fr-FR" sz="1200" b="1" u="sng" dirty="0">
              <a:solidFill>
                <a:srgbClr val="00B0F0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Visite d’inclusion à l’IJL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Visite de suivi médical habituel de 1, 2, 3 ans à l’IJL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Evaluation cognitive et comportementale à 3 ans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Polysomnographies à domicile tous les 6 mois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Contacts téléphoniques tous les 2 mois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5076057" y="3645024"/>
            <a:ext cx="3168350" cy="1815882"/>
          </a:xfrm>
          <a:prstGeom prst="rect">
            <a:avLst/>
          </a:prstGeom>
          <a:ln>
            <a:solidFill>
              <a:srgbClr val="87C7D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u="sng" dirty="0">
                <a:solidFill>
                  <a:srgbClr val="00B0F0"/>
                </a:solidFill>
              </a:rPr>
              <a:t>GROUPE SUIVI STANDARD : </a:t>
            </a:r>
          </a:p>
          <a:p>
            <a:pPr algn="ctr"/>
            <a:r>
              <a:rPr lang="fr-FR" sz="1400" b="1" dirty="0">
                <a:solidFill>
                  <a:srgbClr val="00B0F0"/>
                </a:solidFill>
              </a:rPr>
              <a:t>40 patients âgés de 3 ans</a:t>
            </a:r>
          </a:p>
          <a:p>
            <a:pPr algn="ctr"/>
            <a:endParaRPr lang="fr-FR" sz="1200" b="1" u="sng" dirty="0">
              <a:solidFill>
                <a:srgbClr val="00B0F0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Visite médicale à l’âge de 3 ans à l’IJL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Evaluation cognitive et comportementale à 3 ans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Polysomnographies à domicile dans le mois </a:t>
            </a:r>
          </a:p>
          <a:p>
            <a:pPr marL="0" lvl="1"/>
            <a:r>
              <a:rPr lang="fr-FR" sz="1200" dirty="0"/>
              <a:t>suivant la visite à l’IJL</a:t>
            </a:r>
          </a:p>
          <a:p>
            <a:pPr marL="0" lvl="1" algn="ctr"/>
            <a:endParaRPr lang="fr-FR" sz="12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156184" y="5517232"/>
            <a:ext cx="4824536" cy="324036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rgbClr val="87C7D9"/>
                </a:solidFill>
              </a:rPr>
              <a:t>STATUT DE L’ETUDE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51620" y="5910371"/>
            <a:ext cx="7092787" cy="276999"/>
          </a:xfrm>
          <a:prstGeom prst="rect">
            <a:avLst/>
          </a:prstGeom>
          <a:ln>
            <a:solidFill>
              <a:srgbClr val="87C7D9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Projet en cours  : Phase de soumission réglementaire </a:t>
            </a:r>
            <a:r>
              <a:rPr lang="fr-FR" sz="1200" dirty="0">
                <a:solidFill>
                  <a:srgbClr val="FF0000"/>
                </a:solidFill>
              </a:rPr>
              <a:t>(CPP-ANSM-CNIL)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17269" r="13429" b="11479"/>
          <a:stretch/>
        </p:blipFill>
        <p:spPr>
          <a:xfrm>
            <a:off x="3718085" y="278651"/>
            <a:ext cx="1959855" cy="6120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Rectangle à coins arrondis 13"/>
          <p:cNvSpPr/>
          <p:nvPr/>
        </p:nvSpPr>
        <p:spPr>
          <a:xfrm>
            <a:off x="1187624" y="2636912"/>
            <a:ext cx="4824536" cy="324036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rgbClr val="87C7D9"/>
                </a:solidFill>
              </a:rPr>
              <a:t>SCHEMA DE L’ETUDE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187624" y="836712"/>
            <a:ext cx="4824536" cy="324036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rgbClr val="87C7D9"/>
                </a:solidFill>
              </a:rPr>
              <a:t>HYPOTHESE DE L’ETUDE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96762" y="2996952"/>
            <a:ext cx="7047645" cy="461665"/>
          </a:xfrm>
          <a:prstGeom prst="rect">
            <a:avLst/>
          </a:prstGeom>
          <a:ln>
            <a:solidFill>
              <a:srgbClr val="87C7D9"/>
            </a:solidFill>
          </a:ln>
        </p:spPr>
        <p:txBody>
          <a:bodyPr wrap="square">
            <a:spAutoFit/>
          </a:bodyPr>
          <a:lstStyle/>
          <a:p>
            <a:r>
              <a:rPr lang="fr-FR" sz="1200" dirty="0"/>
              <a:t>Etude interventionnelle , comparative, </a:t>
            </a:r>
            <a:r>
              <a:rPr lang="fr-FR" sz="1200" dirty="0" err="1"/>
              <a:t>monocentrique</a:t>
            </a:r>
            <a:r>
              <a:rPr lang="fr-FR" sz="1200" dirty="0"/>
              <a:t> en ouvert ne portant pas sur une produit de santé</a:t>
            </a:r>
          </a:p>
          <a:p>
            <a:r>
              <a:rPr lang="fr-FR" sz="1200" dirty="0"/>
              <a:t>N = 80 patients - durée des inclusions  : 2 ans - durée totale de l’étude  : 5 ans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58" y="0"/>
            <a:ext cx="1790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Hôpital Necker-Enfants malad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93" y="13757"/>
            <a:ext cx="1471041" cy="4629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73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ésultat de recherche d'images pour &quot;air liquide healthca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e recherche d'images pour &quot;air liquide healthcare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107504" y="1196752"/>
            <a:ext cx="8721352" cy="3816424"/>
            <a:chOff x="107504" y="1196752"/>
            <a:chExt cx="8721352" cy="3816424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09" r="3056" b="47338"/>
            <a:stretch/>
          </p:blipFill>
          <p:spPr bwMode="auto">
            <a:xfrm>
              <a:off x="409575" y="1317171"/>
              <a:ext cx="8070396" cy="2264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 rot="5400000">
              <a:off x="451942" y="852314"/>
              <a:ext cx="350440" cy="10393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52792" y="3140968"/>
              <a:ext cx="576064" cy="1872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884368" y="1196752"/>
              <a:ext cx="944488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741375" y="596665"/>
            <a:ext cx="8229600" cy="864096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tx2"/>
                </a:solidFill>
              </a:rPr>
              <a:t>PLANNING PREVISIONNEL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987824" y="3645024"/>
            <a:ext cx="0" cy="8004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508104" y="3581400"/>
            <a:ext cx="0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7092280" y="3581400"/>
            <a:ext cx="0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83768" y="4445496"/>
            <a:ext cx="1080120" cy="56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T2 2017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04048" y="4445496"/>
            <a:ext cx="1080120" cy="56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T2 2019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88224" y="4437112"/>
            <a:ext cx="1080120" cy="56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T2 2022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43808" y="5661924"/>
            <a:ext cx="3424335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Analyse finale : décembre 2022</a:t>
            </a:r>
          </a:p>
          <a:p>
            <a:r>
              <a:rPr lang="fr-FR" b="1" dirty="0">
                <a:solidFill>
                  <a:schemeClr val="bg1"/>
                </a:solidFill>
              </a:rPr>
              <a:t>Rapport Clinique final : juin 2023 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58" y="0"/>
            <a:ext cx="1790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Hôpital Necker-Enfants mala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93" y="13757"/>
            <a:ext cx="1471041" cy="4629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17269" r="13429" b="11479"/>
          <a:stretch/>
        </p:blipFill>
        <p:spPr>
          <a:xfrm>
            <a:off x="35496" y="44624"/>
            <a:ext cx="1781687" cy="5564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1" t="14922" r="49248"/>
          <a:stretch/>
        </p:blipFill>
        <p:spPr>
          <a:xfrm>
            <a:off x="8474094" y="4509120"/>
            <a:ext cx="64934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54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710"/>
            <a:ext cx="2016224" cy="54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059832" y="620688"/>
            <a:ext cx="2931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Investigateur Coordonnateur</a:t>
            </a:r>
          </a:p>
          <a:p>
            <a:pPr algn="ctr"/>
            <a:r>
              <a:rPr lang="fr-FR" b="1" dirty="0"/>
              <a:t>Docteur Isabelle MAREY</a:t>
            </a:r>
          </a:p>
        </p:txBody>
      </p:sp>
      <p:pic>
        <p:nvPicPr>
          <p:cNvPr id="11" name="Picture 2" descr="C:\Users\claire.rakic\AppData\Local\Microsoft\Windows\Temporary Internet Files\Content.Outlook\HAGA8WFH\Isabelle MARE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4"/>
          <a:stretch/>
        </p:blipFill>
        <p:spPr bwMode="auto">
          <a:xfrm>
            <a:off x="4028221" y="1339535"/>
            <a:ext cx="1087558" cy="14413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77627" y="2420888"/>
            <a:ext cx="2156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Co- Investigateur </a:t>
            </a:r>
          </a:p>
          <a:p>
            <a:pPr algn="ctr"/>
            <a:r>
              <a:rPr lang="fr-FR" b="1" dirty="0"/>
              <a:t>Docteur Aimé RAVEL</a:t>
            </a:r>
          </a:p>
        </p:txBody>
      </p:sp>
      <p:pic>
        <p:nvPicPr>
          <p:cNvPr id="13" name="Picture 4" descr="C:\Users\claire.rakic\AppData\Local\Microsoft\Windows\Temporary Internet Files\Content.Outlook\HAGA8WFH\Aimé RAV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57" y="3304531"/>
            <a:ext cx="959441" cy="1438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37825" y="120952"/>
            <a:ext cx="2687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Co- Investigateur </a:t>
            </a:r>
          </a:p>
          <a:p>
            <a:pPr algn="ctr"/>
            <a:r>
              <a:rPr lang="fr-FR" b="1" dirty="0"/>
              <a:t>Docteur Clotilde MIRCHER</a:t>
            </a:r>
          </a:p>
        </p:txBody>
      </p:sp>
      <p:pic>
        <p:nvPicPr>
          <p:cNvPr id="15" name="Picture 3" descr="C:\Users\claire.rakic\AppData\Local\Microsoft\Windows\Temporary Internet Files\Content.Outlook\HAGA8WFH\Clotilde MIRCH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 bwMode="auto">
          <a:xfrm>
            <a:off x="1166861" y="908720"/>
            <a:ext cx="1085459" cy="14387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6021695" y="116632"/>
            <a:ext cx="2942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Co- Investigateur </a:t>
            </a:r>
          </a:p>
          <a:p>
            <a:pPr algn="ctr"/>
            <a:r>
              <a:rPr lang="fr-FR" b="1" dirty="0"/>
              <a:t>Docteur Cécile CIEUTA WALTI</a:t>
            </a:r>
          </a:p>
        </p:txBody>
      </p:sp>
      <p:pic>
        <p:nvPicPr>
          <p:cNvPr id="18" name="Picture 5" descr="C:\Users\claire.rakic\AppData\Local\Microsoft\Windows\Temporary Internet Files\Content.Outlook\HAGA8WFH\cecile cieut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26" y="990239"/>
            <a:ext cx="1080120" cy="14387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561492" y="4797152"/>
            <a:ext cx="2482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Co- Investigateur </a:t>
            </a:r>
          </a:p>
          <a:p>
            <a:pPr algn="ctr"/>
            <a:r>
              <a:rPr lang="fr-FR" b="1" dirty="0"/>
              <a:t>Docteur Jeanne TOULAS</a:t>
            </a:r>
          </a:p>
        </p:txBody>
      </p:sp>
      <p:sp>
        <p:nvSpPr>
          <p:cNvPr id="7" name="AutoShape 7" descr="Résultat de recherche d'images pour &quot;jeanne toula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Résultat de recherche d'images pour &quot;jeanne toula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275" name="Picture 11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57" y="5498918"/>
            <a:ext cx="1213189" cy="1242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6410000" y="2474582"/>
            <a:ext cx="2194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Neuropsychologue</a:t>
            </a:r>
          </a:p>
          <a:p>
            <a:pPr algn="ctr"/>
            <a:r>
              <a:rPr lang="fr-FR" b="1" dirty="0"/>
              <a:t>Docteur Silvia SACCO</a:t>
            </a:r>
          </a:p>
        </p:txBody>
      </p:sp>
      <p:pic>
        <p:nvPicPr>
          <p:cNvPr id="24" name="Image 23" descr="cid:image001.png@01D13378.7E4BBD40"/>
          <p:cNvPicPr/>
          <p:nvPr/>
        </p:nvPicPr>
        <p:blipFill rotWithShape="1">
          <a:blip r:embed="rId8" r:link="rId9" cstate="print"/>
          <a:srcRect b="33143"/>
          <a:stretch/>
        </p:blipFill>
        <p:spPr bwMode="auto">
          <a:xfrm>
            <a:off x="7000265" y="3239615"/>
            <a:ext cx="1188720" cy="1353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ZoneTexte 16"/>
          <p:cNvSpPr txBox="1"/>
          <p:nvPr/>
        </p:nvSpPr>
        <p:spPr>
          <a:xfrm>
            <a:off x="6567608" y="4653136"/>
            <a:ext cx="1964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Neuropsychologue</a:t>
            </a:r>
          </a:p>
          <a:p>
            <a:pPr algn="ctr"/>
            <a:r>
              <a:rPr lang="fr-FR" b="1" dirty="0"/>
              <a:t>Aude PICHOT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915816" y="4870901"/>
            <a:ext cx="3296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FF00FF"/>
                </a:solidFill>
              </a:rPr>
              <a:t>Infirmière de Recherche Clinique</a:t>
            </a:r>
          </a:p>
          <a:p>
            <a:pPr algn="ctr"/>
            <a:r>
              <a:rPr lang="fr-FR" b="1" dirty="0"/>
              <a:t>Alicia </a:t>
            </a:r>
            <a:r>
              <a:rPr lang="fr-FR" b="1" dirty="0" err="1"/>
              <a:t>Gambarini</a:t>
            </a:r>
            <a:endParaRPr lang="fr-FR" b="1" dirty="0"/>
          </a:p>
        </p:txBody>
      </p:sp>
      <p:sp>
        <p:nvSpPr>
          <p:cNvPr id="2" name="AutoShape 4" descr="Résultat de recherche d'images pour &quot;infirmière de recherche clinique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6" descr="Résultat de recherche d'images pour &quot;infirmière de recherche clinique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3" name="Picture 9" descr="C:\Users\claire.rakic\AppData\Local\Microsoft\Windows\Temporary Internet Files\Content.Outlook\HAGA8WFH\phot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88817" y="5554454"/>
            <a:ext cx="1304691" cy="9744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2" t="10478" r="30072" b="10348"/>
          <a:stretch/>
        </p:blipFill>
        <p:spPr bwMode="auto">
          <a:xfrm rot="5400000">
            <a:off x="3978890" y="5454366"/>
            <a:ext cx="1186219" cy="13877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2" t="10478" r="30072" b="10348"/>
          <a:stretch/>
        </p:blipFill>
        <p:spPr bwMode="auto">
          <a:xfrm rot="5400000">
            <a:off x="3805066" y="3635471"/>
            <a:ext cx="1354294" cy="1116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3302963" y="2861373"/>
            <a:ext cx="2379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Co- Investigateur </a:t>
            </a:r>
          </a:p>
          <a:p>
            <a:pPr algn="ctr"/>
            <a:r>
              <a:rPr lang="fr-FR" b="1" dirty="0"/>
              <a:t>Professeur Hervé </a:t>
            </a:r>
            <a:r>
              <a:rPr lang="fr-FR" b="1" dirty="0" err="1"/>
              <a:t>Walti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9720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764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484805" y="982469"/>
            <a:ext cx="4081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Directeur Scientifique </a:t>
            </a:r>
            <a:r>
              <a:rPr lang="fr-FR" b="1" dirty="0">
                <a:solidFill>
                  <a:srgbClr val="00B050"/>
                </a:solidFill>
              </a:rPr>
              <a:t>et </a:t>
            </a:r>
            <a:r>
              <a:rPr lang="fr-FR" b="1" dirty="0" err="1">
                <a:solidFill>
                  <a:srgbClr val="00B050"/>
                </a:solidFill>
              </a:rPr>
              <a:t>co</a:t>
            </a:r>
            <a:r>
              <a:rPr lang="fr-FR" b="1" dirty="0">
                <a:solidFill>
                  <a:srgbClr val="00B050"/>
                </a:solidFill>
              </a:rPr>
              <a:t>-investigateur</a:t>
            </a:r>
          </a:p>
          <a:p>
            <a:pPr algn="ctr"/>
            <a:r>
              <a:rPr lang="fr-FR" b="1" dirty="0"/>
              <a:t>Pr Brigitte FAUROUX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952146" y="3358733"/>
            <a:ext cx="31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Co- Investigateur </a:t>
            </a:r>
          </a:p>
          <a:p>
            <a:pPr algn="ctr"/>
            <a:r>
              <a:rPr lang="fr-FR" b="1" dirty="0"/>
              <a:t>Docteur Alessandro AMADDEO</a:t>
            </a:r>
          </a:p>
        </p:txBody>
      </p:sp>
      <p:sp>
        <p:nvSpPr>
          <p:cNvPr id="7" name="AutoShape 7" descr="Résultat de recherche d'images pour &quot;jeanne toula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Résultat de recherche d'images pour &quot;jeanne toula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Picture 10" descr="Hôpital Necker-Enfants mal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0337"/>
            <a:ext cx="2259889" cy="7119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395" y="1778454"/>
            <a:ext cx="1362514" cy="13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ésultat de recherche d'images pour &quot;brigitte fauroux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6" descr="Résultat de recherche d'images pour &quot;brigitte fauroux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392" name="Picture 8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396" y="4293097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89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36304"/>
            <a:ext cx="8229600" cy="7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>
                <a:solidFill>
                  <a:schemeClr val="tx2">
                    <a:lumMod val="40000"/>
                    <a:lumOff val="60000"/>
                  </a:schemeClr>
                </a:solidFill>
                <a:latin typeface="Tempus Sans ITC" panose="04020404030D07020202" pitchFamily="82" charset="0"/>
              </a:rPr>
              <a:t>Je vous remercie pour votre attention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58" y="0"/>
            <a:ext cx="1790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ôpital Necker-Enfants mala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93" y="13757"/>
            <a:ext cx="1471041" cy="4629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17269" r="13429" b="11479"/>
          <a:stretch/>
        </p:blipFill>
        <p:spPr>
          <a:xfrm>
            <a:off x="35496" y="44624"/>
            <a:ext cx="1781687" cy="5564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1" t="14922" r="49248"/>
          <a:stretch/>
        </p:blipFill>
        <p:spPr>
          <a:xfrm>
            <a:off x="8474094" y="4509120"/>
            <a:ext cx="64934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1" t="14922" r="49248"/>
          <a:stretch/>
        </p:blipFill>
        <p:spPr>
          <a:xfrm>
            <a:off x="8474094" y="4509120"/>
            <a:ext cx="649347" cy="2952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5152" y="-849"/>
            <a:ext cx="1008112" cy="6858849"/>
          </a:xfrm>
          <a:prstGeom prst="rect">
            <a:avLst/>
          </a:prstGeom>
          <a:solidFill>
            <a:srgbClr val="87C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sz="2000" b="1" dirty="0"/>
              <a:t>DEFENITION</a:t>
            </a:r>
          </a:p>
          <a:p>
            <a:pPr algn="ctr"/>
            <a:r>
              <a:rPr lang="fr-FR" sz="2000" b="1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45302" y="836712"/>
            <a:ext cx="712879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/>
              <a:t>Qu’est ce que le SAOS ? (Syndrome d’Apnées Obstructives du Sommeil)</a:t>
            </a:r>
          </a:p>
          <a:p>
            <a:r>
              <a:rPr lang="fr-FR" sz="2000" dirty="0"/>
              <a:t>Survenue répétitive d’apnées obstructives (arrêt de la respiration pendant &gt;10 sec) ou d’hypopnées pendant le sommeil (Diminution du flux respiratoire associée à des désaturation de &gt; 4% pendant &gt; 10 sec).</a:t>
            </a:r>
          </a:p>
          <a:p>
            <a:endParaRPr lang="fr-FR" sz="2000" dirty="0"/>
          </a:p>
          <a:p>
            <a:r>
              <a:rPr lang="fr-FR" sz="3200" b="1" dirty="0"/>
              <a:t>Diagnostic sur la polysomnographie</a:t>
            </a:r>
          </a:p>
          <a:p>
            <a:r>
              <a:rPr lang="fr-FR" sz="2100" b="1" dirty="0"/>
              <a:t>Index d’apnée/</a:t>
            </a:r>
            <a:r>
              <a:rPr lang="fr-FR" sz="2100" b="1" dirty="0" err="1"/>
              <a:t>hypopnée</a:t>
            </a:r>
            <a:r>
              <a:rPr lang="fr-FR" sz="2100" b="1" dirty="0"/>
              <a:t> (IAH) : nombre d’apnées et d’</a:t>
            </a:r>
            <a:r>
              <a:rPr lang="fr-FR" sz="2100" b="1" dirty="0" err="1"/>
              <a:t>hypopnées</a:t>
            </a:r>
            <a:r>
              <a:rPr lang="fr-FR" sz="2100" b="1" dirty="0"/>
              <a:t> /heure</a:t>
            </a:r>
          </a:p>
          <a:p>
            <a:r>
              <a:rPr lang="fr-FR" sz="2100" b="1" dirty="0"/>
              <a:t>SAOS si IAH &gt; 1,5</a:t>
            </a:r>
          </a:p>
          <a:p>
            <a:pPr lvl="1"/>
            <a:r>
              <a:rPr lang="fr-FR" sz="2100" b="1" dirty="0"/>
              <a:t>Léger entre 2 et 5/h</a:t>
            </a:r>
          </a:p>
          <a:p>
            <a:pPr lvl="1"/>
            <a:r>
              <a:rPr lang="fr-FR" sz="2100" b="1" dirty="0"/>
              <a:t>Modéré entre 6 et 10/h</a:t>
            </a:r>
          </a:p>
          <a:p>
            <a:pPr lvl="1"/>
            <a:r>
              <a:rPr lang="fr-FR" sz="2100" b="1" dirty="0"/>
              <a:t>Sévère si &gt; 10/h</a:t>
            </a:r>
          </a:p>
        </p:txBody>
      </p:sp>
      <p:pic>
        <p:nvPicPr>
          <p:cNvPr id="17" name="Picture 3" descr="Caff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7112"/>
            <a:ext cx="2808288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58" y="-9103"/>
            <a:ext cx="1790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Hôpital Necker-Enfants malad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93" y="4654"/>
            <a:ext cx="1471041" cy="4629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53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1" t="14922" r="49248"/>
          <a:stretch/>
        </p:blipFill>
        <p:spPr>
          <a:xfrm>
            <a:off x="8474094" y="4509120"/>
            <a:ext cx="649347" cy="2952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5152" y="-849"/>
            <a:ext cx="1008112" cy="6858849"/>
          </a:xfrm>
          <a:prstGeom prst="rect">
            <a:avLst/>
          </a:prstGeom>
          <a:solidFill>
            <a:srgbClr val="87C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sz="2000" b="1" dirty="0"/>
              <a:t>ETAT DES LIEUX</a:t>
            </a:r>
          </a:p>
          <a:p>
            <a:pPr algn="ctr"/>
            <a:r>
              <a:rPr lang="fr-FR" sz="2000" b="1" dirty="0"/>
              <a:t> 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902871" y="980728"/>
            <a:ext cx="4029169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200" b="1" dirty="0">
                <a:latin typeface="Arial" panose="020B0604020202020204" pitchFamily="34" charset="0"/>
                <a:cs typeface="Arial" panose="020B0604020202020204" pitchFamily="34" charset="0"/>
              </a:rPr>
              <a:t>30-50 % enfants avec T21 : SAOS et 90 % des adultes</a:t>
            </a:r>
          </a:p>
          <a:p>
            <a:pPr algn="just"/>
            <a:r>
              <a:rPr lang="fr-FR" sz="6400" dirty="0">
                <a:latin typeface="Arial" panose="020B0604020202020204" pitchFamily="34" charset="0"/>
                <a:cs typeface="Arial" panose="020B0604020202020204" pitchFamily="34" charset="0"/>
              </a:rPr>
              <a:t>Etude rétrospective entre 2004 et 2013 sur 6430 patient T21 vs 19176 contrôles.</a:t>
            </a:r>
          </a:p>
          <a:p>
            <a:endParaRPr lang="fr-FR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6400" b="1" dirty="0">
                <a:latin typeface="Arial" panose="020B0604020202020204" pitchFamily="34" charset="0"/>
                <a:cs typeface="Arial" panose="020B0604020202020204" pitchFamily="34" charset="0"/>
              </a:rPr>
              <a:t>Facteurs de risque :</a:t>
            </a:r>
          </a:p>
          <a:p>
            <a:pPr marL="857250" indent="-857250" algn="just">
              <a:buFont typeface="Wingdings" panose="05000000000000000000" pitchFamily="2" charset="2"/>
              <a:buChar char="v"/>
            </a:pPr>
            <a:r>
              <a:rPr lang="fr-FR" altLang="fr-FR" sz="6400" dirty="0">
                <a:latin typeface="Arial" panose="020B0604020202020204" pitchFamily="34" charset="0"/>
                <a:cs typeface="Arial" panose="020B0604020202020204" pitchFamily="34" charset="0"/>
              </a:rPr>
              <a:t>Hypoplasie étage moyen de la face, mandibule et maxillaire: macroglossie relative</a:t>
            </a:r>
          </a:p>
          <a:p>
            <a:pPr marL="857250" indent="-857250" algn="just">
              <a:buFont typeface="Wingdings" panose="05000000000000000000" pitchFamily="2" charset="2"/>
              <a:buChar char="v"/>
            </a:pPr>
            <a:r>
              <a:rPr lang="fr-FR" altLang="fr-FR" sz="6400" dirty="0">
                <a:latin typeface="Arial" panose="020B0604020202020204" pitchFamily="34" charset="0"/>
                <a:cs typeface="Arial" panose="020B0604020202020204" pitchFamily="34" charset="0"/>
              </a:rPr>
              <a:t>Hypotonie généralisée: pharyngo-laryngomalacie</a:t>
            </a:r>
          </a:p>
          <a:p>
            <a:pPr marL="857250" indent="-857250" algn="just">
              <a:buFont typeface="Wingdings" panose="05000000000000000000" pitchFamily="2" charset="2"/>
              <a:buChar char="v"/>
            </a:pPr>
            <a:r>
              <a:rPr lang="fr-FR" altLang="fr-FR" sz="6400" dirty="0">
                <a:latin typeface="Arial" panose="020B0604020202020204" pitchFamily="34" charset="0"/>
                <a:cs typeface="Arial" panose="020B0604020202020204" pitchFamily="34" charset="0"/>
              </a:rPr>
              <a:t>Fréquence accrue :</a:t>
            </a:r>
          </a:p>
          <a:p>
            <a:pPr lvl="2"/>
            <a:r>
              <a:rPr lang="fr-FR" altLang="fr-FR" sz="6400" dirty="0">
                <a:latin typeface="Arial" panose="020B0604020202020204" pitchFamily="34" charset="0"/>
                <a:cs typeface="Arial" panose="020B0604020202020204" pitchFamily="34" charset="0"/>
              </a:rPr>
              <a:t>hypertrophie de l’amygdale linguale (X 10)</a:t>
            </a:r>
          </a:p>
          <a:p>
            <a:pPr lvl="2"/>
            <a:r>
              <a:rPr lang="fr-FR" altLang="fr-FR" sz="6400" dirty="0">
                <a:latin typeface="Arial" panose="020B0604020202020204" pitchFamily="34" charset="0"/>
                <a:cs typeface="Arial" panose="020B0604020202020204" pitchFamily="34" charset="0"/>
              </a:rPr>
              <a:t>sténose sous-glottique et trachéale</a:t>
            </a:r>
          </a:p>
          <a:p>
            <a:pPr lvl="2"/>
            <a:r>
              <a:rPr lang="fr-FR" altLang="fr-FR" sz="6400" dirty="0">
                <a:latin typeface="Arial" panose="020B0604020202020204" pitchFamily="34" charset="0"/>
                <a:cs typeface="Arial" panose="020B0604020202020204" pitchFamily="34" charset="0"/>
              </a:rPr>
              <a:t>obésité (x2)</a:t>
            </a:r>
          </a:p>
          <a:p>
            <a:pPr lvl="2"/>
            <a:r>
              <a:rPr lang="fr-FR" altLang="fr-FR" sz="6400" dirty="0">
                <a:latin typeface="Arial" panose="020B0604020202020204" pitchFamily="34" charset="0"/>
                <a:cs typeface="Arial" panose="020B0604020202020204" pitchFamily="34" charset="0"/>
              </a:rPr>
              <a:t>reflux </a:t>
            </a:r>
            <a:r>
              <a:rPr lang="fr-FR" altLang="fr-FR" sz="6400" dirty="0" err="1">
                <a:latin typeface="Arial" panose="020B0604020202020204" pitchFamily="34" charset="0"/>
                <a:cs typeface="Arial" panose="020B0604020202020204" pitchFamily="34" charset="0"/>
              </a:rPr>
              <a:t>gastro-oesophagien</a:t>
            </a:r>
            <a:r>
              <a:rPr lang="fr-FR" altLang="fr-FR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fr-FR" altLang="fr-FR" sz="6400" dirty="0" err="1">
                <a:latin typeface="Arial" panose="020B0604020202020204" pitchFamily="34" charset="0"/>
                <a:cs typeface="Arial" panose="020B0604020202020204" pitchFamily="34" charset="0"/>
              </a:rPr>
              <a:t>hypothyroidie</a:t>
            </a:r>
            <a:endParaRPr lang="fr-FR" altLang="fr-FR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6200" dirty="0"/>
          </a:p>
          <a:p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70" y="836712"/>
            <a:ext cx="3737610" cy="92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86" y="1993532"/>
            <a:ext cx="3535680" cy="1249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00"/>
          <a:stretch>
            <a:fillRect/>
          </a:stretch>
        </p:blipFill>
        <p:spPr bwMode="auto">
          <a:xfrm>
            <a:off x="5298186" y="3243212"/>
            <a:ext cx="3535680" cy="2267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315832" y="3936167"/>
            <a:ext cx="3518034" cy="440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58" y="0"/>
            <a:ext cx="1790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Hôpital Necker-Enfants malad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93" y="13757"/>
            <a:ext cx="1471041" cy="4629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9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1" t="14922" r="49248"/>
          <a:stretch/>
        </p:blipFill>
        <p:spPr>
          <a:xfrm>
            <a:off x="8474094" y="4509120"/>
            <a:ext cx="649347" cy="2952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5152" y="-849"/>
            <a:ext cx="1008112" cy="6858849"/>
          </a:xfrm>
          <a:prstGeom prst="rect">
            <a:avLst/>
          </a:prstGeom>
          <a:solidFill>
            <a:srgbClr val="87C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sz="2000" b="1" dirty="0"/>
              <a:t>ETAT DES LIEUX</a:t>
            </a:r>
          </a:p>
          <a:p>
            <a:pPr algn="ctr"/>
            <a:r>
              <a:rPr lang="fr-FR" sz="2000" b="1" dirty="0"/>
              <a:t> 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867243" y="60496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/>
              <a:t>Effets délétères du SAOS : troubles du comportement et anomalies du développement neurocognitif</a:t>
            </a:r>
          </a:p>
          <a:p>
            <a:endParaRPr lang="fr-F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697980" cy="159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e 2"/>
          <p:cNvGrpSpPr>
            <a:grpSpLocks/>
          </p:cNvGrpSpPr>
          <p:nvPr/>
        </p:nvGrpSpPr>
        <p:grpSpPr bwMode="auto">
          <a:xfrm>
            <a:off x="1257496" y="3140967"/>
            <a:ext cx="7451225" cy="2214562"/>
            <a:chOff x="1257230" y="2474881"/>
            <a:chExt cx="7452240" cy="2214624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256"/>
            <a:stretch>
              <a:fillRect/>
            </a:stretch>
          </p:blipFill>
          <p:spPr bwMode="auto">
            <a:xfrm>
              <a:off x="1257231" y="2474881"/>
              <a:ext cx="7450104" cy="2214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1257230" y="3555031"/>
              <a:ext cx="7450104" cy="1825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59366" y="3987092"/>
              <a:ext cx="7450104" cy="1825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58" y="0"/>
            <a:ext cx="1790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Hôpital Necker-Enfants malad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93" y="13757"/>
            <a:ext cx="1471041" cy="4629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71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1" t="14922" r="49248"/>
          <a:stretch/>
        </p:blipFill>
        <p:spPr>
          <a:xfrm>
            <a:off x="8474094" y="4509120"/>
            <a:ext cx="649347" cy="2952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5152" y="-849"/>
            <a:ext cx="1008112" cy="6858849"/>
          </a:xfrm>
          <a:prstGeom prst="rect">
            <a:avLst/>
          </a:prstGeom>
          <a:solidFill>
            <a:srgbClr val="87C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sz="2000" b="1" dirty="0"/>
              <a:t>ETAT DES LIEUX</a:t>
            </a:r>
          </a:p>
          <a:p>
            <a:pPr algn="ctr"/>
            <a:r>
              <a:rPr lang="fr-FR" sz="2000" b="1" dirty="0"/>
              <a:t>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2" t="12515" r="21842" b="66309"/>
          <a:stretch/>
        </p:blipFill>
        <p:spPr bwMode="auto">
          <a:xfrm>
            <a:off x="982960" y="3838745"/>
            <a:ext cx="8111803" cy="16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0" t="46071" r="29408" b="30023"/>
          <a:stretch/>
        </p:blipFill>
        <p:spPr bwMode="auto">
          <a:xfrm>
            <a:off x="1478755" y="2018409"/>
            <a:ext cx="6765653" cy="177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115616" y="4407477"/>
            <a:ext cx="7979146" cy="3456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982960" y="771447"/>
            <a:ext cx="76934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/>
              <a:t>Effets délétères des troubles du sommeil : Population d’adultes T21 avec SAOS avec un effet négatif sur les fluences verbales et les fonctions exécutives</a:t>
            </a:r>
          </a:p>
          <a:p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58" y="0"/>
            <a:ext cx="1790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ôpital Necker-Enfants malad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93" y="13757"/>
            <a:ext cx="1471041" cy="4629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84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1" t="14922" r="49248"/>
          <a:stretch/>
        </p:blipFill>
        <p:spPr>
          <a:xfrm>
            <a:off x="8474094" y="4437112"/>
            <a:ext cx="649347" cy="2952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5152" y="-849"/>
            <a:ext cx="1008112" cy="6858849"/>
          </a:xfrm>
          <a:prstGeom prst="rect">
            <a:avLst/>
          </a:prstGeom>
          <a:solidFill>
            <a:srgbClr val="87C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sz="2000" b="1" dirty="0"/>
              <a:t>ETAT DES LIEUX</a:t>
            </a:r>
          </a:p>
          <a:p>
            <a:pPr algn="ctr"/>
            <a:r>
              <a:rPr lang="fr-FR" sz="2000" b="1" dirty="0"/>
              <a:t> 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982960" y="548680"/>
            <a:ext cx="781814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fr-F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dépister ?</a:t>
            </a:r>
          </a:p>
          <a:p>
            <a:pPr lvl="1" algn="just"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symptômes cliniques: insuffisamment sensibles et spécifiques</a:t>
            </a:r>
          </a:p>
          <a:p>
            <a:pPr lvl="1" algn="just"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oxymétrie nocturne: manque de sensibilité</a:t>
            </a:r>
          </a:p>
          <a:p>
            <a:pPr lvl="1" algn="just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PSG: évènements respiratoires + gazométrie (PCO</a:t>
            </a:r>
            <a:r>
              <a:rPr lang="fr-F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) + stades de sommeil (sommeil lent)</a:t>
            </a:r>
          </a:p>
          <a:p>
            <a:pPr algn="l">
              <a:defRPr/>
            </a:pPr>
            <a:r>
              <a:rPr lang="fr-F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 dépister ?</a:t>
            </a:r>
          </a:p>
          <a:p>
            <a:pPr lvl="1" algn="l"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recommandations internationales: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4 ans </a:t>
            </a:r>
          </a:p>
          <a:p>
            <a:pPr lvl="1" algn="l"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dès l’âge de 3 mois pour limiter le déficit neurocognitif +++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58" y="0"/>
            <a:ext cx="1790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ôpital Necker-Enfants mala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93" y="13757"/>
            <a:ext cx="1471041" cy="4629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12616"/>
            <a:ext cx="3291840" cy="202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12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1" t="14922" r="49248"/>
          <a:stretch/>
        </p:blipFill>
        <p:spPr>
          <a:xfrm>
            <a:off x="8474094" y="4509120"/>
            <a:ext cx="649347" cy="2952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5152" y="-849"/>
            <a:ext cx="1008112" cy="6858849"/>
          </a:xfrm>
          <a:prstGeom prst="rect">
            <a:avLst/>
          </a:prstGeom>
          <a:solidFill>
            <a:srgbClr val="87C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sz="2000" b="1" dirty="0"/>
              <a:t>ETAT DES LIEUX</a:t>
            </a:r>
          </a:p>
          <a:p>
            <a:pPr algn="ctr"/>
            <a:r>
              <a:rPr lang="fr-FR" sz="2000" b="1" dirty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4450"/>
            <a:ext cx="7752969" cy="185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1069975" y="6369050"/>
            <a:ext cx="3265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600" dirty="0"/>
              <a:t>Bull </a:t>
            </a:r>
            <a:r>
              <a:rPr lang="fr-FR" altLang="en-US" sz="1600" i="1" dirty="0"/>
              <a:t>et al. </a:t>
            </a:r>
            <a:r>
              <a:rPr lang="fr-FR" altLang="en-US" sz="1600" dirty="0" err="1"/>
              <a:t>Pediatrics</a:t>
            </a:r>
            <a:r>
              <a:rPr lang="fr-FR" altLang="en-US" sz="1600" dirty="0"/>
              <a:t> 2011;128:393</a:t>
            </a:r>
            <a:endParaRPr lang="en-US" altLang="en-US" sz="1600" dirty="0"/>
          </a:p>
        </p:txBody>
      </p:sp>
      <p:grpSp>
        <p:nvGrpSpPr>
          <p:cNvPr id="9" name="Groupe 13"/>
          <p:cNvGrpSpPr>
            <a:grpSpLocks/>
          </p:cNvGrpSpPr>
          <p:nvPr/>
        </p:nvGrpSpPr>
        <p:grpSpPr bwMode="auto">
          <a:xfrm>
            <a:off x="1422400" y="2259013"/>
            <a:ext cx="2967038" cy="3970337"/>
            <a:chOff x="1421650" y="2258870"/>
            <a:chExt cx="2968405" cy="3970209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4" r="3889"/>
            <a:stretch>
              <a:fillRect/>
            </a:stretch>
          </p:blipFill>
          <p:spPr bwMode="auto">
            <a:xfrm>
              <a:off x="1421650" y="2258870"/>
              <a:ext cx="2966477" cy="16856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650" y="3944551"/>
              <a:ext cx="2966477" cy="2284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4" name="Connecteur droit 13"/>
            <p:cNvCxnSpPr/>
            <p:nvPr/>
          </p:nvCxnSpPr>
          <p:spPr>
            <a:xfrm flipV="1">
              <a:off x="2862176" y="2798603"/>
              <a:ext cx="14834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1556650" y="3068469"/>
              <a:ext cx="283340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1556650" y="3338335"/>
              <a:ext cx="12149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1"/>
          <p:cNvGrpSpPr>
            <a:grpSpLocks/>
          </p:cNvGrpSpPr>
          <p:nvPr/>
        </p:nvGrpSpPr>
        <p:grpSpPr bwMode="auto">
          <a:xfrm>
            <a:off x="5427663" y="2276872"/>
            <a:ext cx="2878137" cy="4114800"/>
            <a:chOff x="5427095" y="2300952"/>
            <a:chExt cx="2878395" cy="4114800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095" y="2300952"/>
              <a:ext cx="2867025" cy="411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9" name="Connecteur droit 18"/>
            <p:cNvCxnSpPr/>
            <p:nvPr/>
          </p:nvCxnSpPr>
          <p:spPr>
            <a:xfrm flipV="1">
              <a:off x="5471549" y="3518564"/>
              <a:ext cx="283394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5471549" y="3743989"/>
              <a:ext cx="283394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5471549" y="3969414"/>
              <a:ext cx="283394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5471549" y="4239289"/>
              <a:ext cx="12605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58" y="0"/>
            <a:ext cx="1790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Hôpital Necker-Enfants malad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93" y="13757"/>
            <a:ext cx="1471041" cy="4629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54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1" t="14922" r="49248"/>
          <a:stretch/>
        </p:blipFill>
        <p:spPr>
          <a:xfrm>
            <a:off x="8474094" y="4509120"/>
            <a:ext cx="649347" cy="2952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5152" y="-849"/>
            <a:ext cx="1008112" cy="6858849"/>
          </a:xfrm>
          <a:prstGeom prst="rect">
            <a:avLst/>
          </a:prstGeom>
          <a:solidFill>
            <a:srgbClr val="87C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sz="2000" b="1" dirty="0"/>
              <a:t>ETAT DES LIEUX</a:t>
            </a:r>
          </a:p>
          <a:p>
            <a:pPr algn="ctr"/>
            <a:r>
              <a:rPr lang="fr-FR" sz="2000" b="1" dirty="0"/>
              <a:t> </a:t>
            </a: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70" y="560338"/>
            <a:ext cx="5761038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19" y="3294063"/>
            <a:ext cx="7035800" cy="27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ZoneTexte 1"/>
          <p:cNvSpPr txBox="1">
            <a:spLocks noChangeArrowheads="1"/>
          </p:cNvSpPr>
          <p:nvPr/>
        </p:nvSpPr>
        <p:spPr bwMode="auto">
          <a:xfrm>
            <a:off x="3086100" y="6315075"/>
            <a:ext cx="3175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600">
                <a:solidFill>
                  <a:schemeClr val="bg1"/>
                </a:solidFill>
              </a:rPr>
              <a:t>Am J Med Genet 2015;167A:324</a:t>
            </a:r>
            <a:endParaRPr lang="en-US" altLang="en-US" sz="1600">
              <a:solidFill>
                <a:schemeClr val="bg1"/>
              </a:solidFill>
            </a:endParaRPr>
          </a:p>
        </p:txBody>
      </p:sp>
      <p:sp>
        <p:nvSpPr>
          <p:cNvPr id="40" name="ZoneTexte 2"/>
          <p:cNvSpPr txBox="1">
            <a:spLocks noChangeArrowheads="1"/>
          </p:cNvSpPr>
          <p:nvPr/>
        </p:nvSpPr>
        <p:spPr bwMode="auto">
          <a:xfrm>
            <a:off x="1279548" y="2484185"/>
            <a:ext cx="66768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600" dirty="0"/>
              <a:t>Etude rétrospective sur les enfants de &lt; 6 mois avec une trisomie 21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600" dirty="0"/>
              <a:t>Sur 177 enfants, 59 ont eu une polysomnographie : 56/59 ont un SAOS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273919" y="4554538"/>
            <a:ext cx="7035800" cy="269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259632" y="5094288"/>
            <a:ext cx="7037387" cy="9604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58" y="0"/>
            <a:ext cx="1790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Hôpital Necker-Enfants malad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93" y="13757"/>
            <a:ext cx="1471041" cy="4629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61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2996952"/>
          </a:xfrm>
        </p:spPr>
        <p:txBody>
          <a:bodyPr>
            <a:noAutofit/>
          </a:bodyPr>
          <a:lstStyle/>
          <a:p>
            <a:endParaRPr lang="fr-FR" sz="1400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Protocole</a:t>
            </a:r>
          </a:p>
          <a:p>
            <a:endParaRPr lang="fr-FR" b="1" i="1" dirty="0">
              <a:solidFill>
                <a:srgbClr val="FF0000"/>
              </a:solidFill>
            </a:endParaRPr>
          </a:p>
          <a:p>
            <a:r>
              <a:rPr lang="fr-FR" b="1" i="1" dirty="0">
                <a:solidFill>
                  <a:srgbClr val="FF0000"/>
                </a:solidFill>
              </a:rPr>
              <a:t> 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sz="1100" dirty="0">
              <a:solidFill>
                <a:srgbClr val="FF0000"/>
              </a:solidFill>
            </a:endParaRPr>
          </a:p>
        </p:txBody>
      </p:sp>
      <p:pic>
        <p:nvPicPr>
          <p:cNvPr id="5" name="Picture 10" descr="Hôpital Necker-Enfants mal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76873"/>
            <a:ext cx="2259889" cy="7119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9042"/>
            <a:ext cx="3168352" cy="8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132856"/>
            <a:ext cx="4679086" cy="15881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1" t="14922" r="49248"/>
          <a:stretch/>
        </p:blipFill>
        <p:spPr>
          <a:xfrm>
            <a:off x="8474094" y="4509120"/>
            <a:ext cx="64934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512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2299</TotalTime>
  <Words>1013</Words>
  <Application>Microsoft Office PowerPoint</Application>
  <PresentationFormat>Affichage à l'écran (4:3)</PresentationFormat>
  <Paragraphs>190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Tempus Sans ITC</vt:lpstr>
      <vt:lpstr>Wingdings</vt:lpstr>
      <vt:lpstr>Thème Office</vt:lpstr>
      <vt:lpstr>Projet Respire 21 : Dépistage précoce des troubles respiratoires du sommeil chez les nourrissons avec une trisomie 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Hypothèse</vt:lpstr>
      <vt:lpstr>Population</vt:lpstr>
      <vt:lpstr>Critères de jugement</vt:lpstr>
      <vt:lpstr>Critères de jugement</vt:lpstr>
      <vt:lpstr>Présentation PowerPoint</vt:lpstr>
      <vt:lpstr>PLANNING PREVISIONNEL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Dépistage précoce des troubles respiratoires du sommeil dans la trisomie 21   Etude « DP-TRS-T21 »</dc:title>
  <dc:creator>Claire Rakic</dc:creator>
  <cp:lastModifiedBy>Isabelle Marey</cp:lastModifiedBy>
  <cp:revision>120</cp:revision>
  <dcterms:created xsi:type="dcterms:W3CDTF">2016-01-29T09:21:59Z</dcterms:created>
  <dcterms:modified xsi:type="dcterms:W3CDTF">2017-03-17T09:25:53Z</dcterms:modified>
</cp:coreProperties>
</file>