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microsoft.com/office/2011/relationships/webextensiontaskpanes" Target="ppt/webextensions/taskpanes.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56" r:id="rId2"/>
    <p:sldId id="257" r:id="rId3"/>
    <p:sldId id="277" r:id="rId4"/>
    <p:sldId id="262" r:id="rId5"/>
    <p:sldId id="263" r:id="rId6"/>
    <p:sldId id="265" r:id="rId7"/>
    <p:sldId id="269" r:id="rId8"/>
    <p:sldId id="264" r:id="rId9"/>
    <p:sldId id="267" r:id="rId10"/>
    <p:sldId id="268" r:id="rId11"/>
    <p:sldId id="261" r:id="rId12"/>
    <p:sldId id="270" r:id="rId13"/>
    <p:sldId id="281" r:id="rId14"/>
    <p:sldId id="272" r:id="rId15"/>
    <p:sldId id="278" r:id="rId16"/>
    <p:sldId id="279" r:id="rId17"/>
    <p:sldId id="283" r:id="rId18"/>
    <p:sldId id="274" r:id="rId19"/>
    <p:sldId id="275" r:id="rId20"/>
    <p:sldId id="276" r:id="rId21"/>
    <p:sldId id="282" r:id="rId22"/>
    <p:sldId id="285" r:id="rId23"/>
    <p:sldId id="284"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87"/>
    <p:restoredTop sz="75473"/>
  </p:normalViewPr>
  <p:slideViewPr>
    <p:cSldViewPr snapToGrid="0" snapToObjects="1">
      <p:cViewPr varScale="1">
        <p:scale>
          <a:sx n="68" d="100"/>
          <a:sy n="68" d="100"/>
        </p:scale>
        <p:origin x="-2208" y="-112"/>
      </p:cViewPr>
      <p:guideLst>
        <p:guide orient="horz" pos="2160"/>
        <p:guide pos="2880"/>
      </p:guideLst>
    </p:cSldViewPr>
  </p:slideViewPr>
  <p:notesTextViewPr>
    <p:cViewPr>
      <p:scale>
        <a:sx n="114" d="100"/>
        <a:sy n="114"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3.jpg"/></Relationships>
</file>

<file path=ppt/diagrams/_rels/drawing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3.jp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C8BD48-6A2D-334A-90C2-33D2C18878CA}" type="doc">
      <dgm:prSet loTypeId="urn:microsoft.com/office/officeart/2008/layout/HexagonCluster" loCatId="" qsTypeId="urn:microsoft.com/office/officeart/2005/8/quickstyle/3D2" qsCatId="3D" csTypeId="urn:microsoft.com/office/officeart/2005/8/colors/accent1_3" csCatId="accent1" phldr="1"/>
      <dgm:spPr/>
      <dgm:t>
        <a:bodyPr/>
        <a:lstStyle/>
        <a:p>
          <a:endParaRPr lang="fr-FR"/>
        </a:p>
      </dgm:t>
    </dgm:pt>
    <dgm:pt modelId="{CC689F86-573E-FB4D-AC0D-CDF31C394458}">
      <dgm:prSet phldrT="[Texte]"/>
      <dgm:spPr/>
      <dgm:t>
        <a:bodyPr/>
        <a:lstStyle/>
        <a:p>
          <a:r>
            <a:rPr lang="fr-FR" dirty="0" smtClean="0">
              <a:latin typeface="Arial Narrow" charset="0"/>
              <a:ea typeface="Arial Narrow" charset="0"/>
              <a:cs typeface="Arial Narrow" charset="0"/>
            </a:rPr>
            <a:t>Lire et écrire</a:t>
          </a:r>
          <a:endParaRPr lang="fr-FR" dirty="0">
            <a:latin typeface="Arial Narrow" charset="0"/>
            <a:ea typeface="Arial Narrow" charset="0"/>
            <a:cs typeface="Arial Narrow" charset="0"/>
          </a:endParaRPr>
        </a:p>
      </dgm:t>
    </dgm:pt>
    <dgm:pt modelId="{4F90BF20-E04E-1F4B-811B-4353B3FD1263}" type="parTrans" cxnId="{D1FEA80F-9F03-E247-BA50-7FB3EF858337}">
      <dgm:prSet/>
      <dgm:spPr/>
      <dgm:t>
        <a:bodyPr/>
        <a:lstStyle/>
        <a:p>
          <a:endParaRPr lang="fr-FR">
            <a:latin typeface="Arial Narrow" charset="0"/>
            <a:ea typeface="Arial Narrow" charset="0"/>
            <a:cs typeface="Arial Narrow" charset="0"/>
          </a:endParaRPr>
        </a:p>
      </dgm:t>
    </dgm:pt>
    <dgm:pt modelId="{15834815-9F91-D148-B10E-5FFAA9A1A77C}" type="sibTrans" cxnId="{D1FEA80F-9F03-E247-BA50-7FB3EF858337}">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t>
        <a:bodyPr/>
        <a:lstStyle/>
        <a:p>
          <a:endParaRPr lang="fr-FR">
            <a:latin typeface="Arial Narrow" charset="0"/>
            <a:ea typeface="Arial Narrow" charset="0"/>
            <a:cs typeface="Arial Narrow" charset="0"/>
          </a:endParaRPr>
        </a:p>
      </dgm:t>
    </dgm:pt>
    <dgm:pt modelId="{55BA8E3A-ACDD-FB4A-A2FC-2BC9E9016ABF}">
      <dgm:prSet phldrT="[Texte]"/>
      <dgm:spPr/>
      <dgm:t>
        <a:bodyPr/>
        <a:lstStyle/>
        <a:p>
          <a:r>
            <a:rPr lang="fr-FR" dirty="0" smtClean="0">
              <a:latin typeface="Arial Narrow" charset="0"/>
              <a:ea typeface="Arial Narrow" charset="0"/>
              <a:cs typeface="Arial Narrow" charset="0"/>
            </a:rPr>
            <a:t>Calculer</a:t>
          </a:r>
          <a:endParaRPr lang="fr-FR" dirty="0">
            <a:latin typeface="Arial Narrow" charset="0"/>
            <a:ea typeface="Arial Narrow" charset="0"/>
            <a:cs typeface="Arial Narrow" charset="0"/>
          </a:endParaRPr>
        </a:p>
      </dgm:t>
    </dgm:pt>
    <dgm:pt modelId="{7274E54D-0810-2E4C-829A-272378B2336B}" type="parTrans" cxnId="{F0734C89-25F5-3E4F-BA34-D6DE3F3EB6DD}">
      <dgm:prSet/>
      <dgm:spPr/>
      <dgm:t>
        <a:bodyPr/>
        <a:lstStyle/>
        <a:p>
          <a:endParaRPr lang="fr-FR">
            <a:latin typeface="Arial Narrow" charset="0"/>
            <a:ea typeface="Arial Narrow" charset="0"/>
            <a:cs typeface="Arial Narrow" charset="0"/>
          </a:endParaRPr>
        </a:p>
      </dgm:t>
    </dgm:pt>
    <dgm:pt modelId="{9D7DFC61-C03B-394F-B5EA-F9EBC5BF6B03}" type="sibTrans" cxnId="{F0734C89-25F5-3E4F-BA34-D6DE3F3EB6DD}">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dgm:spPr>
      <dgm:t>
        <a:bodyPr/>
        <a:lstStyle/>
        <a:p>
          <a:endParaRPr lang="fr-FR">
            <a:latin typeface="Arial Narrow" charset="0"/>
            <a:ea typeface="Arial Narrow" charset="0"/>
            <a:cs typeface="Arial Narrow" charset="0"/>
          </a:endParaRPr>
        </a:p>
      </dgm:t>
    </dgm:pt>
    <dgm:pt modelId="{39B2CBE3-2D8B-9247-9B2A-0AEA26B90AC7}" type="pres">
      <dgm:prSet presAssocID="{9BC8BD48-6A2D-334A-90C2-33D2C18878CA}" presName="Name0" presStyleCnt="0">
        <dgm:presLayoutVars>
          <dgm:chMax val="21"/>
          <dgm:chPref val="21"/>
        </dgm:presLayoutVars>
      </dgm:prSet>
      <dgm:spPr/>
      <dgm:t>
        <a:bodyPr/>
        <a:lstStyle/>
        <a:p>
          <a:endParaRPr lang="fr-FR"/>
        </a:p>
      </dgm:t>
    </dgm:pt>
    <dgm:pt modelId="{C68B90C6-2BF5-4A40-963C-FFDD4FC11077}" type="pres">
      <dgm:prSet presAssocID="{CC689F86-573E-FB4D-AC0D-CDF31C394458}" presName="text1" presStyleCnt="0"/>
      <dgm:spPr/>
    </dgm:pt>
    <dgm:pt modelId="{4A50519C-67F9-B441-8A3D-D6CA19AE2351}" type="pres">
      <dgm:prSet presAssocID="{CC689F86-573E-FB4D-AC0D-CDF31C394458}" presName="textRepeatNode" presStyleLbl="alignNode1" presStyleIdx="0" presStyleCnt="2">
        <dgm:presLayoutVars>
          <dgm:chMax val="0"/>
          <dgm:chPref val="0"/>
          <dgm:bulletEnabled val="1"/>
        </dgm:presLayoutVars>
      </dgm:prSet>
      <dgm:spPr/>
      <dgm:t>
        <a:bodyPr/>
        <a:lstStyle/>
        <a:p>
          <a:endParaRPr lang="fr-FR"/>
        </a:p>
      </dgm:t>
    </dgm:pt>
    <dgm:pt modelId="{C68AA2FE-DA14-F247-B1D1-D934D1126EA5}" type="pres">
      <dgm:prSet presAssocID="{CC689F86-573E-FB4D-AC0D-CDF31C394458}" presName="textaccent1" presStyleCnt="0"/>
      <dgm:spPr/>
    </dgm:pt>
    <dgm:pt modelId="{5980D081-D4D7-6F40-9728-E2F68D092666}" type="pres">
      <dgm:prSet presAssocID="{CC689F86-573E-FB4D-AC0D-CDF31C394458}" presName="accentRepeatNode" presStyleLbl="solidAlignAcc1" presStyleIdx="0" presStyleCnt="4"/>
      <dgm:spPr/>
    </dgm:pt>
    <dgm:pt modelId="{5D00C8CD-9B3B-0041-B2A8-AE4C55EEBF62}" type="pres">
      <dgm:prSet presAssocID="{15834815-9F91-D148-B10E-5FFAA9A1A77C}" presName="image1" presStyleCnt="0"/>
      <dgm:spPr/>
    </dgm:pt>
    <dgm:pt modelId="{35C609F8-6C22-1647-8BF2-DDBC9F9C5583}" type="pres">
      <dgm:prSet presAssocID="{15834815-9F91-D148-B10E-5FFAA9A1A77C}" presName="imageRepeatNode" presStyleLbl="alignAcc1" presStyleIdx="0" presStyleCnt="2"/>
      <dgm:spPr/>
      <dgm:t>
        <a:bodyPr/>
        <a:lstStyle/>
        <a:p>
          <a:endParaRPr lang="fr-FR"/>
        </a:p>
      </dgm:t>
    </dgm:pt>
    <dgm:pt modelId="{E50ADCBD-F0D2-5C45-958B-04D56BE80EA8}" type="pres">
      <dgm:prSet presAssocID="{15834815-9F91-D148-B10E-5FFAA9A1A77C}" presName="imageaccent1" presStyleCnt="0"/>
      <dgm:spPr/>
    </dgm:pt>
    <dgm:pt modelId="{BF09B3F2-4321-2D47-82ED-04E007CAAC08}" type="pres">
      <dgm:prSet presAssocID="{15834815-9F91-D148-B10E-5FFAA9A1A77C}" presName="accentRepeatNode" presStyleLbl="solidAlignAcc1" presStyleIdx="1" presStyleCnt="4"/>
      <dgm:spPr/>
    </dgm:pt>
    <dgm:pt modelId="{ECBB4817-B86E-AB45-A575-44C5AB3135D8}" type="pres">
      <dgm:prSet presAssocID="{55BA8E3A-ACDD-FB4A-A2FC-2BC9E9016ABF}" presName="text2" presStyleCnt="0"/>
      <dgm:spPr/>
    </dgm:pt>
    <dgm:pt modelId="{2DF41BCE-C1CD-9F4B-98A2-AE5E40B1F85F}" type="pres">
      <dgm:prSet presAssocID="{55BA8E3A-ACDD-FB4A-A2FC-2BC9E9016ABF}" presName="textRepeatNode" presStyleLbl="alignNode1" presStyleIdx="1" presStyleCnt="2">
        <dgm:presLayoutVars>
          <dgm:chMax val="0"/>
          <dgm:chPref val="0"/>
          <dgm:bulletEnabled val="1"/>
        </dgm:presLayoutVars>
      </dgm:prSet>
      <dgm:spPr/>
      <dgm:t>
        <a:bodyPr/>
        <a:lstStyle/>
        <a:p>
          <a:endParaRPr lang="fr-FR"/>
        </a:p>
      </dgm:t>
    </dgm:pt>
    <dgm:pt modelId="{166F1A34-8958-4540-8131-6885A5E8200D}" type="pres">
      <dgm:prSet presAssocID="{55BA8E3A-ACDD-FB4A-A2FC-2BC9E9016ABF}" presName="textaccent2" presStyleCnt="0"/>
      <dgm:spPr/>
    </dgm:pt>
    <dgm:pt modelId="{9C73C547-9908-E543-ACB0-8956674269A5}" type="pres">
      <dgm:prSet presAssocID="{55BA8E3A-ACDD-FB4A-A2FC-2BC9E9016ABF}" presName="accentRepeatNode" presStyleLbl="solidAlignAcc1" presStyleIdx="2" presStyleCnt="4"/>
      <dgm:spPr/>
    </dgm:pt>
    <dgm:pt modelId="{7E30BDB2-17FB-3F4E-9AC6-CD9C708ADB28}" type="pres">
      <dgm:prSet presAssocID="{9D7DFC61-C03B-394F-B5EA-F9EBC5BF6B03}" presName="image2" presStyleCnt="0"/>
      <dgm:spPr/>
    </dgm:pt>
    <dgm:pt modelId="{1DD00F7F-AE8E-C44B-816F-679918AC56F3}" type="pres">
      <dgm:prSet presAssocID="{9D7DFC61-C03B-394F-B5EA-F9EBC5BF6B03}" presName="imageRepeatNode" presStyleLbl="alignAcc1" presStyleIdx="1" presStyleCnt="2"/>
      <dgm:spPr/>
      <dgm:t>
        <a:bodyPr/>
        <a:lstStyle/>
        <a:p>
          <a:endParaRPr lang="fr-FR"/>
        </a:p>
      </dgm:t>
    </dgm:pt>
    <dgm:pt modelId="{DFE41DD6-54D1-524C-AC54-B36F0AA63F33}" type="pres">
      <dgm:prSet presAssocID="{9D7DFC61-C03B-394F-B5EA-F9EBC5BF6B03}" presName="imageaccent2" presStyleCnt="0"/>
      <dgm:spPr/>
    </dgm:pt>
    <dgm:pt modelId="{AF4622D5-C978-994F-90FC-B7A3D440AFE3}" type="pres">
      <dgm:prSet presAssocID="{9D7DFC61-C03B-394F-B5EA-F9EBC5BF6B03}" presName="accentRepeatNode" presStyleLbl="solidAlignAcc1" presStyleIdx="3" presStyleCnt="4"/>
      <dgm:spPr/>
    </dgm:pt>
  </dgm:ptLst>
  <dgm:cxnLst>
    <dgm:cxn modelId="{95658340-EE76-464C-974C-01A18948350D}" type="presOf" srcId="{9D7DFC61-C03B-394F-B5EA-F9EBC5BF6B03}" destId="{1DD00F7F-AE8E-C44B-816F-679918AC56F3}" srcOrd="0" destOrd="0" presId="urn:microsoft.com/office/officeart/2008/layout/HexagonCluster"/>
    <dgm:cxn modelId="{C0A32467-5098-E74C-ABFD-E73662DFB698}" type="presOf" srcId="{9BC8BD48-6A2D-334A-90C2-33D2C18878CA}" destId="{39B2CBE3-2D8B-9247-9B2A-0AEA26B90AC7}" srcOrd="0" destOrd="0" presId="urn:microsoft.com/office/officeart/2008/layout/HexagonCluster"/>
    <dgm:cxn modelId="{D1FEA80F-9F03-E247-BA50-7FB3EF858337}" srcId="{9BC8BD48-6A2D-334A-90C2-33D2C18878CA}" destId="{CC689F86-573E-FB4D-AC0D-CDF31C394458}" srcOrd="0" destOrd="0" parTransId="{4F90BF20-E04E-1F4B-811B-4353B3FD1263}" sibTransId="{15834815-9F91-D148-B10E-5FFAA9A1A77C}"/>
    <dgm:cxn modelId="{F0734C89-25F5-3E4F-BA34-D6DE3F3EB6DD}" srcId="{9BC8BD48-6A2D-334A-90C2-33D2C18878CA}" destId="{55BA8E3A-ACDD-FB4A-A2FC-2BC9E9016ABF}" srcOrd="1" destOrd="0" parTransId="{7274E54D-0810-2E4C-829A-272378B2336B}" sibTransId="{9D7DFC61-C03B-394F-B5EA-F9EBC5BF6B03}"/>
    <dgm:cxn modelId="{F4852367-FAC9-A645-8F87-EC8B0845F30F}" type="presOf" srcId="{CC689F86-573E-FB4D-AC0D-CDF31C394458}" destId="{4A50519C-67F9-B441-8A3D-D6CA19AE2351}" srcOrd="0" destOrd="0" presId="urn:microsoft.com/office/officeart/2008/layout/HexagonCluster"/>
    <dgm:cxn modelId="{69B92A01-4F02-1846-92E9-5DF08CD97B5E}" type="presOf" srcId="{15834815-9F91-D148-B10E-5FFAA9A1A77C}" destId="{35C609F8-6C22-1647-8BF2-DDBC9F9C5583}" srcOrd="0" destOrd="0" presId="urn:microsoft.com/office/officeart/2008/layout/HexagonCluster"/>
    <dgm:cxn modelId="{DBA6B7C5-6FCE-CE43-B91B-8EC27A76E086}" type="presOf" srcId="{55BA8E3A-ACDD-FB4A-A2FC-2BC9E9016ABF}" destId="{2DF41BCE-C1CD-9F4B-98A2-AE5E40B1F85F}" srcOrd="0" destOrd="0" presId="urn:microsoft.com/office/officeart/2008/layout/HexagonCluster"/>
    <dgm:cxn modelId="{AE09C303-19E9-9344-9C63-1FF1B6B2CD39}" type="presParOf" srcId="{39B2CBE3-2D8B-9247-9B2A-0AEA26B90AC7}" destId="{C68B90C6-2BF5-4A40-963C-FFDD4FC11077}" srcOrd="0" destOrd="0" presId="urn:microsoft.com/office/officeart/2008/layout/HexagonCluster"/>
    <dgm:cxn modelId="{9B5F7570-235E-FD4B-97ED-7EC67E0F9EDA}" type="presParOf" srcId="{C68B90C6-2BF5-4A40-963C-FFDD4FC11077}" destId="{4A50519C-67F9-B441-8A3D-D6CA19AE2351}" srcOrd="0" destOrd="0" presId="urn:microsoft.com/office/officeart/2008/layout/HexagonCluster"/>
    <dgm:cxn modelId="{03674C58-65E8-1146-AD1F-C40137D65299}" type="presParOf" srcId="{39B2CBE3-2D8B-9247-9B2A-0AEA26B90AC7}" destId="{C68AA2FE-DA14-F247-B1D1-D934D1126EA5}" srcOrd="1" destOrd="0" presId="urn:microsoft.com/office/officeart/2008/layout/HexagonCluster"/>
    <dgm:cxn modelId="{4A7555B3-C89A-C447-B01E-75491D2A19D4}" type="presParOf" srcId="{C68AA2FE-DA14-F247-B1D1-D934D1126EA5}" destId="{5980D081-D4D7-6F40-9728-E2F68D092666}" srcOrd="0" destOrd="0" presId="urn:microsoft.com/office/officeart/2008/layout/HexagonCluster"/>
    <dgm:cxn modelId="{75614FD1-8EEC-BC4D-B168-45155F8BE96F}" type="presParOf" srcId="{39B2CBE3-2D8B-9247-9B2A-0AEA26B90AC7}" destId="{5D00C8CD-9B3B-0041-B2A8-AE4C55EEBF62}" srcOrd="2" destOrd="0" presId="urn:microsoft.com/office/officeart/2008/layout/HexagonCluster"/>
    <dgm:cxn modelId="{2C34D858-0A50-024D-BDE1-F75F1FA0BD66}" type="presParOf" srcId="{5D00C8CD-9B3B-0041-B2A8-AE4C55EEBF62}" destId="{35C609F8-6C22-1647-8BF2-DDBC9F9C5583}" srcOrd="0" destOrd="0" presId="urn:microsoft.com/office/officeart/2008/layout/HexagonCluster"/>
    <dgm:cxn modelId="{C4C62A2E-0E19-B94E-B281-D5F67F95CCB3}" type="presParOf" srcId="{39B2CBE3-2D8B-9247-9B2A-0AEA26B90AC7}" destId="{E50ADCBD-F0D2-5C45-958B-04D56BE80EA8}" srcOrd="3" destOrd="0" presId="urn:microsoft.com/office/officeart/2008/layout/HexagonCluster"/>
    <dgm:cxn modelId="{AB388971-D7BD-304D-BE0F-15C590310445}" type="presParOf" srcId="{E50ADCBD-F0D2-5C45-958B-04D56BE80EA8}" destId="{BF09B3F2-4321-2D47-82ED-04E007CAAC08}" srcOrd="0" destOrd="0" presId="urn:microsoft.com/office/officeart/2008/layout/HexagonCluster"/>
    <dgm:cxn modelId="{84F1704D-7132-8E41-A556-166C4BF386F5}" type="presParOf" srcId="{39B2CBE3-2D8B-9247-9B2A-0AEA26B90AC7}" destId="{ECBB4817-B86E-AB45-A575-44C5AB3135D8}" srcOrd="4" destOrd="0" presId="urn:microsoft.com/office/officeart/2008/layout/HexagonCluster"/>
    <dgm:cxn modelId="{E5DDCFB7-768A-4744-959A-E9373F6017C3}" type="presParOf" srcId="{ECBB4817-B86E-AB45-A575-44C5AB3135D8}" destId="{2DF41BCE-C1CD-9F4B-98A2-AE5E40B1F85F}" srcOrd="0" destOrd="0" presId="urn:microsoft.com/office/officeart/2008/layout/HexagonCluster"/>
    <dgm:cxn modelId="{3F4A43AB-7F11-604E-9888-A70B9901F356}" type="presParOf" srcId="{39B2CBE3-2D8B-9247-9B2A-0AEA26B90AC7}" destId="{166F1A34-8958-4540-8131-6885A5E8200D}" srcOrd="5" destOrd="0" presId="urn:microsoft.com/office/officeart/2008/layout/HexagonCluster"/>
    <dgm:cxn modelId="{DC7B40ED-CB3F-5741-87D1-8CF7B04B19BB}" type="presParOf" srcId="{166F1A34-8958-4540-8131-6885A5E8200D}" destId="{9C73C547-9908-E543-ACB0-8956674269A5}" srcOrd="0" destOrd="0" presId="urn:microsoft.com/office/officeart/2008/layout/HexagonCluster"/>
    <dgm:cxn modelId="{782F38BD-B70C-304D-9FAF-B9F51ACD1869}" type="presParOf" srcId="{39B2CBE3-2D8B-9247-9B2A-0AEA26B90AC7}" destId="{7E30BDB2-17FB-3F4E-9AC6-CD9C708ADB28}" srcOrd="6" destOrd="0" presId="urn:microsoft.com/office/officeart/2008/layout/HexagonCluster"/>
    <dgm:cxn modelId="{AA30075B-6708-8E43-8019-2C41133992B8}" type="presParOf" srcId="{7E30BDB2-17FB-3F4E-9AC6-CD9C708ADB28}" destId="{1DD00F7F-AE8E-C44B-816F-679918AC56F3}" srcOrd="0" destOrd="0" presId="urn:microsoft.com/office/officeart/2008/layout/HexagonCluster"/>
    <dgm:cxn modelId="{570FA538-D309-DB4D-850C-C3E27463D370}" type="presParOf" srcId="{39B2CBE3-2D8B-9247-9B2A-0AEA26B90AC7}" destId="{DFE41DD6-54D1-524C-AC54-B36F0AA63F33}" srcOrd="7" destOrd="0" presId="urn:microsoft.com/office/officeart/2008/layout/HexagonCluster"/>
    <dgm:cxn modelId="{E6D221D2-7B9D-AC48-B50E-82CEBDD08FDB}" type="presParOf" srcId="{DFE41DD6-54D1-524C-AC54-B36F0AA63F33}" destId="{AF4622D5-C978-994F-90FC-B7A3D440AFE3}"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4D0D8A-FBF3-1F43-9B6C-E85B626798FF}" type="doc">
      <dgm:prSet loTypeId="urn:microsoft.com/office/officeart/2005/8/layout/chevron1" loCatId="" qsTypeId="urn:microsoft.com/office/officeart/2005/8/quickstyle/3D1" qsCatId="3D" csTypeId="urn:microsoft.com/office/officeart/2005/8/colors/accent1_3" csCatId="accent1" phldr="1"/>
      <dgm:spPr/>
    </dgm:pt>
    <dgm:pt modelId="{A806D595-E24C-ED44-B315-D4CA8E26669F}">
      <dgm:prSet phldrT="[Texte]" custT="1"/>
      <dgm:spPr/>
      <dgm:t>
        <a:bodyPr/>
        <a:lstStyle/>
        <a:p>
          <a:r>
            <a:rPr lang="fr-FR" sz="1600" dirty="0" smtClean="0">
              <a:latin typeface="Arial Narrow" charset="0"/>
              <a:ea typeface="Arial Narrow" charset="0"/>
              <a:cs typeface="Arial Narrow" charset="0"/>
            </a:rPr>
            <a:t>Le vocabulaire prédit la conscience phonologique</a:t>
          </a:r>
          <a:endParaRPr lang="fr-FR" sz="1600" dirty="0">
            <a:latin typeface="Arial Narrow" charset="0"/>
            <a:ea typeface="Arial Narrow" charset="0"/>
            <a:cs typeface="Arial Narrow" charset="0"/>
          </a:endParaRPr>
        </a:p>
      </dgm:t>
    </dgm:pt>
    <dgm:pt modelId="{DA64B49F-1F09-0143-81AE-874C6C950B47}" type="parTrans" cxnId="{79F7EB77-E792-494E-B578-5DB742A2489D}">
      <dgm:prSet/>
      <dgm:spPr/>
      <dgm:t>
        <a:bodyPr/>
        <a:lstStyle/>
        <a:p>
          <a:endParaRPr lang="fr-FR" sz="1600">
            <a:solidFill>
              <a:schemeClr val="tx1"/>
            </a:solidFill>
            <a:latin typeface="Arial Narrow" charset="0"/>
            <a:ea typeface="Arial Narrow" charset="0"/>
            <a:cs typeface="Arial Narrow" charset="0"/>
          </a:endParaRPr>
        </a:p>
      </dgm:t>
    </dgm:pt>
    <dgm:pt modelId="{01399720-E372-8449-B099-BC8DC7F7A0E9}" type="sibTrans" cxnId="{79F7EB77-E792-494E-B578-5DB742A2489D}">
      <dgm:prSet/>
      <dgm:spPr/>
      <dgm:t>
        <a:bodyPr/>
        <a:lstStyle/>
        <a:p>
          <a:endParaRPr lang="fr-FR" sz="1600">
            <a:solidFill>
              <a:schemeClr val="tx1"/>
            </a:solidFill>
            <a:latin typeface="Arial Narrow" charset="0"/>
            <a:ea typeface="Arial Narrow" charset="0"/>
            <a:cs typeface="Arial Narrow" charset="0"/>
          </a:endParaRPr>
        </a:p>
      </dgm:t>
    </dgm:pt>
    <dgm:pt modelId="{2579597E-3ADC-A644-AFF7-C81D76A4FD76}">
      <dgm:prSet phldrT="[Texte]" custT="1"/>
      <dgm:spPr/>
      <dgm:t>
        <a:bodyPr/>
        <a:lstStyle/>
        <a:p>
          <a:r>
            <a:rPr lang="fr-FR" sz="1600" dirty="0" smtClean="0">
              <a:latin typeface="Arial Narrow" charset="0"/>
              <a:ea typeface="Arial Narrow" charset="0"/>
              <a:cs typeface="Arial Narrow" charset="0"/>
            </a:rPr>
            <a:t>Un niveau lexical plus important = associé à une meilleure conscience phonologique</a:t>
          </a:r>
          <a:endParaRPr lang="fr-FR" sz="1600" dirty="0">
            <a:latin typeface="Arial Narrow" charset="0"/>
            <a:ea typeface="Arial Narrow" charset="0"/>
            <a:cs typeface="Arial Narrow" charset="0"/>
          </a:endParaRPr>
        </a:p>
      </dgm:t>
    </dgm:pt>
    <dgm:pt modelId="{4DD5C9A5-D666-364E-9135-DC161946D131}" type="parTrans" cxnId="{D874EBCA-E685-D340-8A15-B794EDD8B5BA}">
      <dgm:prSet/>
      <dgm:spPr/>
      <dgm:t>
        <a:bodyPr/>
        <a:lstStyle/>
        <a:p>
          <a:endParaRPr lang="fr-FR" sz="1600">
            <a:solidFill>
              <a:schemeClr val="tx1"/>
            </a:solidFill>
            <a:latin typeface="Arial Narrow" charset="0"/>
            <a:ea typeface="Arial Narrow" charset="0"/>
            <a:cs typeface="Arial Narrow" charset="0"/>
          </a:endParaRPr>
        </a:p>
      </dgm:t>
    </dgm:pt>
    <dgm:pt modelId="{0B6EE92C-5138-C14A-A6E3-0379F9C4C1AE}" type="sibTrans" cxnId="{D874EBCA-E685-D340-8A15-B794EDD8B5BA}">
      <dgm:prSet/>
      <dgm:spPr/>
      <dgm:t>
        <a:bodyPr/>
        <a:lstStyle/>
        <a:p>
          <a:endParaRPr lang="fr-FR" sz="1600">
            <a:solidFill>
              <a:schemeClr val="tx1"/>
            </a:solidFill>
            <a:latin typeface="Arial Narrow" charset="0"/>
            <a:ea typeface="Arial Narrow" charset="0"/>
            <a:cs typeface="Arial Narrow" charset="0"/>
          </a:endParaRPr>
        </a:p>
      </dgm:t>
    </dgm:pt>
    <dgm:pt modelId="{1D557E76-5634-9945-A696-26CB6B774303}" type="pres">
      <dgm:prSet presAssocID="{774D0D8A-FBF3-1F43-9B6C-E85B626798FF}" presName="Name0" presStyleCnt="0">
        <dgm:presLayoutVars>
          <dgm:dir/>
          <dgm:animLvl val="lvl"/>
          <dgm:resizeHandles val="exact"/>
        </dgm:presLayoutVars>
      </dgm:prSet>
      <dgm:spPr/>
    </dgm:pt>
    <dgm:pt modelId="{8D46BAAF-0294-EB4B-A91F-7C9B907F86F0}" type="pres">
      <dgm:prSet presAssocID="{A806D595-E24C-ED44-B315-D4CA8E26669F}" presName="parTxOnly" presStyleLbl="node1" presStyleIdx="0" presStyleCnt="2">
        <dgm:presLayoutVars>
          <dgm:chMax val="0"/>
          <dgm:chPref val="0"/>
          <dgm:bulletEnabled val="1"/>
        </dgm:presLayoutVars>
      </dgm:prSet>
      <dgm:spPr/>
      <dgm:t>
        <a:bodyPr/>
        <a:lstStyle/>
        <a:p>
          <a:endParaRPr lang="fr-FR"/>
        </a:p>
      </dgm:t>
    </dgm:pt>
    <dgm:pt modelId="{84152BD9-51AD-9846-9364-6097BF8403B7}" type="pres">
      <dgm:prSet presAssocID="{01399720-E372-8449-B099-BC8DC7F7A0E9}" presName="parTxOnlySpace" presStyleCnt="0"/>
      <dgm:spPr/>
    </dgm:pt>
    <dgm:pt modelId="{865EA3A1-08E4-3F4D-9A37-B1A462CBD963}" type="pres">
      <dgm:prSet presAssocID="{2579597E-3ADC-A644-AFF7-C81D76A4FD76}" presName="parTxOnly" presStyleLbl="node1" presStyleIdx="1" presStyleCnt="2">
        <dgm:presLayoutVars>
          <dgm:chMax val="0"/>
          <dgm:chPref val="0"/>
          <dgm:bulletEnabled val="1"/>
        </dgm:presLayoutVars>
      </dgm:prSet>
      <dgm:spPr/>
      <dgm:t>
        <a:bodyPr/>
        <a:lstStyle/>
        <a:p>
          <a:endParaRPr lang="fr-FR"/>
        </a:p>
      </dgm:t>
    </dgm:pt>
  </dgm:ptLst>
  <dgm:cxnLst>
    <dgm:cxn modelId="{79F7EB77-E792-494E-B578-5DB742A2489D}" srcId="{774D0D8A-FBF3-1F43-9B6C-E85B626798FF}" destId="{A806D595-E24C-ED44-B315-D4CA8E26669F}" srcOrd="0" destOrd="0" parTransId="{DA64B49F-1F09-0143-81AE-874C6C950B47}" sibTransId="{01399720-E372-8449-B099-BC8DC7F7A0E9}"/>
    <dgm:cxn modelId="{D874EBCA-E685-D340-8A15-B794EDD8B5BA}" srcId="{774D0D8A-FBF3-1F43-9B6C-E85B626798FF}" destId="{2579597E-3ADC-A644-AFF7-C81D76A4FD76}" srcOrd="1" destOrd="0" parTransId="{4DD5C9A5-D666-364E-9135-DC161946D131}" sibTransId="{0B6EE92C-5138-C14A-A6E3-0379F9C4C1AE}"/>
    <dgm:cxn modelId="{73B4D59F-5807-9B4A-9DAA-3B5FA52B630D}" type="presOf" srcId="{774D0D8A-FBF3-1F43-9B6C-E85B626798FF}" destId="{1D557E76-5634-9945-A696-26CB6B774303}" srcOrd="0" destOrd="0" presId="urn:microsoft.com/office/officeart/2005/8/layout/chevron1"/>
    <dgm:cxn modelId="{610576A7-A33F-354A-BD6A-E2E97B7FDBD6}" type="presOf" srcId="{A806D595-E24C-ED44-B315-D4CA8E26669F}" destId="{8D46BAAF-0294-EB4B-A91F-7C9B907F86F0}" srcOrd="0" destOrd="0" presId="urn:microsoft.com/office/officeart/2005/8/layout/chevron1"/>
    <dgm:cxn modelId="{74379A26-63FB-4C44-A02F-7DAC55D83927}" type="presOf" srcId="{2579597E-3ADC-A644-AFF7-C81D76A4FD76}" destId="{865EA3A1-08E4-3F4D-9A37-B1A462CBD963}" srcOrd="0" destOrd="0" presId="urn:microsoft.com/office/officeart/2005/8/layout/chevron1"/>
    <dgm:cxn modelId="{B1AF7B5E-C03A-F548-997A-9FCDAF9F36B2}" type="presParOf" srcId="{1D557E76-5634-9945-A696-26CB6B774303}" destId="{8D46BAAF-0294-EB4B-A91F-7C9B907F86F0}" srcOrd="0" destOrd="0" presId="urn:microsoft.com/office/officeart/2005/8/layout/chevron1"/>
    <dgm:cxn modelId="{0FC412EC-167E-7441-9E50-94722D0BAEFE}" type="presParOf" srcId="{1D557E76-5634-9945-A696-26CB6B774303}" destId="{84152BD9-51AD-9846-9364-6097BF8403B7}" srcOrd="1" destOrd="0" presId="urn:microsoft.com/office/officeart/2005/8/layout/chevron1"/>
    <dgm:cxn modelId="{4BDDED40-68F7-EA4E-BF05-CB2FB8E7B5C0}" type="presParOf" srcId="{1D557E76-5634-9945-A696-26CB6B774303}" destId="{865EA3A1-08E4-3F4D-9A37-B1A462CBD963}"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4D0D8A-FBF3-1F43-9B6C-E85B626798FF}" type="doc">
      <dgm:prSet loTypeId="urn:microsoft.com/office/officeart/2005/8/layout/chevron1" loCatId="" qsTypeId="urn:microsoft.com/office/officeart/2005/8/quickstyle/3D1" qsCatId="3D" csTypeId="urn:microsoft.com/office/officeart/2005/8/colors/accent1_3" csCatId="accent1" phldr="1"/>
      <dgm:spPr/>
    </dgm:pt>
    <dgm:pt modelId="{A806D595-E24C-ED44-B315-D4CA8E26669F}">
      <dgm:prSet phldrT="[Texte]" custT="1"/>
      <dgm:spPr/>
      <dgm:t>
        <a:bodyPr/>
        <a:lstStyle/>
        <a:p>
          <a:r>
            <a:rPr lang="fr-FR" sz="1600" dirty="0" smtClean="0">
              <a:latin typeface="Arial Narrow" charset="0"/>
              <a:ea typeface="Arial Narrow" charset="0"/>
              <a:cs typeface="Arial Narrow" charset="0"/>
            </a:rPr>
            <a:t>La correspondance graphème-phonèmes + la mémoire phonologique</a:t>
          </a:r>
          <a:endParaRPr lang="fr-FR" sz="1600" dirty="0">
            <a:latin typeface="Arial Narrow" charset="0"/>
            <a:ea typeface="Arial Narrow" charset="0"/>
            <a:cs typeface="Arial Narrow" charset="0"/>
          </a:endParaRPr>
        </a:p>
      </dgm:t>
    </dgm:pt>
    <dgm:pt modelId="{DA64B49F-1F09-0143-81AE-874C6C950B47}" type="parTrans" cxnId="{79F7EB77-E792-494E-B578-5DB742A2489D}">
      <dgm:prSet/>
      <dgm:spPr/>
      <dgm:t>
        <a:bodyPr/>
        <a:lstStyle/>
        <a:p>
          <a:endParaRPr lang="fr-FR" sz="1600">
            <a:solidFill>
              <a:schemeClr val="tx1"/>
            </a:solidFill>
            <a:latin typeface="Arial Narrow" charset="0"/>
            <a:ea typeface="Arial Narrow" charset="0"/>
            <a:cs typeface="Arial Narrow" charset="0"/>
          </a:endParaRPr>
        </a:p>
      </dgm:t>
    </dgm:pt>
    <dgm:pt modelId="{01399720-E372-8449-B099-BC8DC7F7A0E9}" type="sibTrans" cxnId="{79F7EB77-E792-494E-B578-5DB742A2489D}">
      <dgm:prSet/>
      <dgm:spPr/>
      <dgm:t>
        <a:bodyPr/>
        <a:lstStyle/>
        <a:p>
          <a:endParaRPr lang="fr-FR" sz="1600">
            <a:solidFill>
              <a:schemeClr val="tx1"/>
            </a:solidFill>
            <a:latin typeface="Arial Narrow" charset="0"/>
            <a:ea typeface="Arial Narrow" charset="0"/>
            <a:cs typeface="Arial Narrow" charset="0"/>
          </a:endParaRPr>
        </a:p>
      </dgm:t>
    </dgm:pt>
    <dgm:pt modelId="{2579597E-3ADC-A644-AFF7-C81D76A4FD76}">
      <dgm:prSet phldrT="[Texte]" custT="1"/>
      <dgm:spPr/>
      <dgm:t>
        <a:bodyPr/>
        <a:lstStyle/>
        <a:p>
          <a:r>
            <a:rPr lang="fr-FR" sz="1600" dirty="0" smtClean="0">
              <a:latin typeface="Arial Narrow" charset="0"/>
              <a:ea typeface="Arial Narrow" charset="0"/>
              <a:cs typeface="Arial Narrow" charset="0"/>
            </a:rPr>
            <a:t>Décodage de non-mots</a:t>
          </a:r>
          <a:endParaRPr lang="fr-FR" sz="1600" dirty="0">
            <a:latin typeface="Arial Narrow" charset="0"/>
            <a:ea typeface="Arial Narrow" charset="0"/>
            <a:cs typeface="Arial Narrow" charset="0"/>
          </a:endParaRPr>
        </a:p>
      </dgm:t>
    </dgm:pt>
    <dgm:pt modelId="{4DD5C9A5-D666-364E-9135-DC161946D131}" type="parTrans" cxnId="{D874EBCA-E685-D340-8A15-B794EDD8B5BA}">
      <dgm:prSet/>
      <dgm:spPr/>
      <dgm:t>
        <a:bodyPr/>
        <a:lstStyle/>
        <a:p>
          <a:endParaRPr lang="fr-FR" sz="1600">
            <a:solidFill>
              <a:schemeClr val="tx1"/>
            </a:solidFill>
            <a:latin typeface="Arial Narrow" charset="0"/>
            <a:ea typeface="Arial Narrow" charset="0"/>
            <a:cs typeface="Arial Narrow" charset="0"/>
          </a:endParaRPr>
        </a:p>
      </dgm:t>
    </dgm:pt>
    <dgm:pt modelId="{0B6EE92C-5138-C14A-A6E3-0379F9C4C1AE}" type="sibTrans" cxnId="{D874EBCA-E685-D340-8A15-B794EDD8B5BA}">
      <dgm:prSet/>
      <dgm:spPr/>
      <dgm:t>
        <a:bodyPr/>
        <a:lstStyle/>
        <a:p>
          <a:endParaRPr lang="fr-FR" sz="1600">
            <a:solidFill>
              <a:schemeClr val="tx1"/>
            </a:solidFill>
            <a:latin typeface="Arial Narrow" charset="0"/>
            <a:ea typeface="Arial Narrow" charset="0"/>
            <a:cs typeface="Arial Narrow" charset="0"/>
          </a:endParaRPr>
        </a:p>
      </dgm:t>
    </dgm:pt>
    <dgm:pt modelId="{1D557E76-5634-9945-A696-26CB6B774303}" type="pres">
      <dgm:prSet presAssocID="{774D0D8A-FBF3-1F43-9B6C-E85B626798FF}" presName="Name0" presStyleCnt="0">
        <dgm:presLayoutVars>
          <dgm:dir/>
          <dgm:animLvl val="lvl"/>
          <dgm:resizeHandles val="exact"/>
        </dgm:presLayoutVars>
      </dgm:prSet>
      <dgm:spPr/>
    </dgm:pt>
    <dgm:pt modelId="{8D46BAAF-0294-EB4B-A91F-7C9B907F86F0}" type="pres">
      <dgm:prSet presAssocID="{A806D595-E24C-ED44-B315-D4CA8E26669F}" presName="parTxOnly" presStyleLbl="node1" presStyleIdx="0" presStyleCnt="2">
        <dgm:presLayoutVars>
          <dgm:chMax val="0"/>
          <dgm:chPref val="0"/>
          <dgm:bulletEnabled val="1"/>
        </dgm:presLayoutVars>
      </dgm:prSet>
      <dgm:spPr/>
      <dgm:t>
        <a:bodyPr/>
        <a:lstStyle/>
        <a:p>
          <a:endParaRPr lang="fr-FR"/>
        </a:p>
      </dgm:t>
    </dgm:pt>
    <dgm:pt modelId="{84152BD9-51AD-9846-9364-6097BF8403B7}" type="pres">
      <dgm:prSet presAssocID="{01399720-E372-8449-B099-BC8DC7F7A0E9}" presName="parTxOnlySpace" presStyleCnt="0"/>
      <dgm:spPr/>
    </dgm:pt>
    <dgm:pt modelId="{865EA3A1-08E4-3F4D-9A37-B1A462CBD963}" type="pres">
      <dgm:prSet presAssocID="{2579597E-3ADC-A644-AFF7-C81D76A4FD76}" presName="parTxOnly" presStyleLbl="node1" presStyleIdx="1" presStyleCnt="2">
        <dgm:presLayoutVars>
          <dgm:chMax val="0"/>
          <dgm:chPref val="0"/>
          <dgm:bulletEnabled val="1"/>
        </dgm:presLayoutVars>
      </dgm:prSet>
      <dgm:spPr/>
      <dgm:t>
        <a:bodyPr/>
        <a:lstStyle/>
        <a:p>
          <a:endParaRPr lang="fr-FR"/>
        </a:p>
      </dgm:t>
    </dgm:pt>
  </dgm:ptLst>
  <dgm:cxnLst>
    <dgm:cxn modelId="{79F7EB77-E792-494E-B578-5DB742A2489D}" srcId="{774D0D8A-FBF3-1F43-9B6C-E85B626798FF}" destId="{A806D595-E24C-ED44-B315-D4CA8E26669F}" srcOrd="0" destOrd="0" parTransId="{DA64B49F-1F09-0143-81AE-874C6C950B47}" sibTransId="{01399720-E372-8449-B099-BC8DC7F7A0E9}"/>
    <dgm:cxn modelId="{D874EBCA-E685-D340-8A15-B794EDD8B5BA}" srcId="{774D0D8A-FBF3-1F43-9B6C-E85B626798FF}" destId="{2579597E-3ADC-A644-AFF7-C81D76A4FD76}" srcOrd="1" destOrd="0" parTransId="{4DD5C9A5-D666-364E-9135-DC161946D131}" sibTransId="{0B6EE92C-5138-C14A-A6E3-0379F9C4C1AE}"/>
    <dgm:cxn modelId="{E08ACA7A-C754-274D-B3DE-A10FF4D5E954}" type="presOf" srcId="{2579597E-3ADC-A644-AFF7-C81D76A4FD76}" destId="{865EA3A1-08E4-3F4D-9A37-B1A462CBD963}" srcOrd="0" destOrd="0" presId="urn:microsoft.com/office/officeart/2005/8/layout/chevron1"/>
    <dgm:cxn modelId="{515425C8-5952-FF47-B084-C66368D25F45}" type="presOf" srcId="{A806D595-E24C-ED44-B315-D4CA8E26669F}" destId="{8D46BAAF-0294-EB4B-A91F-7C9B907F86F0}" srcOrd="0" destOrd="0" presId="urn:microsoft.com/office/officeart/2005/8/layout/chevron1"/>
    <dgm:cxn modelId="{FA3A9E8E-CDB7-3748-AE9D-E2B5EAEC8E53}" type="presOf" srcId="{774D0D8A-FBF3-1F43-9B6C-E85B626798FF}" destId="{1D557E76-5634-9945-A696-26CB6B774303}" srcOrd="0" destOrd="0" presId="urn:microsoft.com/office/officeart/2005/8/layout/chevron1"/>
    <dgm:cxn modelId="{CBFB4FDC-E2DD-EF48-93C4-92E16F923ABD}" type="presParOf" srcId="{1D557E76-5634-9945-A696-26CB6B774303}" destId="{8D46BAAF-0294-EB4B-A91F-7C9B907F86F0}" srcOrd="0" destOrd="0" presId="urn:microsoft.com/office/officeart/2005/8/layout/chevron1"/>
    <dgm:cxn modelId="{EC88EBBE-8676-FD40-94BC-FE51D8CBB905}" type="presParOf" srcId="{1D557E76-5634-9945-A696-26CB6B774303}" destId="{84152BD9-51AD-9846-9364-6097BF8403B7}" srcOrd="1" destOrd="0" presId="urn:microsoft.com/office/officeart/2005/8/layout/chevron1"/>
    <dgm:cxn modelId="{6EDD164F-16C8-9B46-964B-B7D07EAE5B3C}" type="presParOf" srcId="{1D557E76-5634-9945-A696-26CB6B774303}" destId="{865EA3A1-08E4-3F4D-9A37-B1A462CBD963}" srcOrd="2"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9473A4-FB65-A547-BC31-1F33EC13A7C4}" type="doc">
      <dgm:prSet loTypeId="urn:microsoft.com/office/officeart/2005/8/layout/chevron1" loCatId="" qsTypeId="urn:microsoft.com/office/officeart/2005/8/quickstyle/3D3" qsCatId="3D" csTypeId="urn:microsoft.com/office/officeart/2005/8/colors/accent1_3" csCatId="accent1" phldr="1"/>
      <dgm:spPr/>
    </dgm:pt>
    <dgm:pt modelId="{21AE8BDA-5C8F-914B-9712-A5F7FDCE460C}">
      <dgm:prSet phldrT="[Texte]"/>
      <dgm:spPr/>
      <dgm:t>
        <a:bodyPr/>
        <a:lstStyle/>
        <a:p>
          <a:r>
            <a:rPr lang="fr-FR" b="1" i="1" dirty="0" smtClean="0">
              <a:solidFill>
                <a:schemeClr val="tx1"/>
              </a:solidFill>
              <a:latin typeface="Arial Narrow" charset="0"/>
              <a:ea typeface="Arial Narrow" charset="0"/>
              <a:cs typeface="Arial Narrow" charset="0"/>
            </a:rPr>
            <a:t>Temps 1</a:t>
          </a:r>
        </a:p>
        <a:p>
          <a:r>
            <a:rPr lang="fr-FR" dirty="0" smtClean="0">
              <a:solidFill>
                <a:schemeClr val="tx1"/>
              </a:solidFill>
              <a:latin typeface="Arial Narrow" charset="0"/>
              <a:ea typeface="Arial Narrow" charset="0"/>
              <a:cs typeface="Arial Narrow" charset="0"/>
            </a:rPr>
            <a:t>prétest</a:t>
          </a:r>
          <a:endParaRPr lang="fr-FR" dirty="0">
            <a:solidFill>
              <a:schemeClr val="tx1"/>
            </a:solidFill>
            <a:latin typeface="Arial Narrow" charset="0"/>
            <a:ea typeface="Arial Narrow" charset="0"/>
            <a:cs typeface="Arial Narrow" charset="0"/>
          </a:endParaRPr>
        </a:p>
      </dgm:t>
    </dgm:pt>
    <dgm:pt modelId="{0218C9B1-AD11-4B46-8373-76D0369B08A2}" type="parTrans" cxnId="{FE277473-24FA-5B4F-836D-FF4BA01D2F16}">
      <dgm:prSet/>
      <dgm:spPr/>
      <dgm:t>
        <a:bodyPr/>
        <a:lstStyle/>
        <a:p>
          <a:endParaRPr lang="fr-FR">
            <a:solidFill>
              <a:schemeClr val="tx1"/>
            </a:solidFill>
            <a:latin typeface="Arial Narrow" charset="0"/>
            <a:ea typeface="Arial Narrow" charset="0"/>
            <a:cs typeface="Arial Narrow" charset="0"/>
          </a:endParaRPr>
        </a:p>
      </dgm:t>
    </dgm:pt>
    <dgm:pt modelId="{387E82D9-09E7-4E47-B973-065792B2A3BB}" type="sibTrans" cxnId="{FE277473-24FA-5B4F-836D-FF4BA01D2F16}">
      <dgm:prSet/>
      <dgm:spPr/>
      <dgm:t>
        <a:bodyPr/>
        <a:lstStyle/>
        <a:p>
          <a:endParaRPr lang="fr-FR">
            <a:solidFill>
              <a:schemeClr val="tx1"/>
            </a:solidFill>
            <a:latin typeface="Arial Narrow" charset="0"/>
            <a:ea typeface="Arial Narrow" charset="0"/>
            <a:cs typeface="Arial Narrow" charset="0"/>
          </a:endParaRPr>
        </a:p>
      </dgm:t>
    </dgm:pt>
    <dgm:pt modelId="{C4124913-5641-0D46-ACEB-1471A9B613A4}">
      <dgm:prSet phldrT="[Texte]"/>
      <dgm:spPr/>
      <dgm:t>
        <a:bodyPr/>
        <a:lstStyle/>
        <a:p>
          <a:r>
            <a:rPr lang="fr-FR" b="1" i="1" dirty="0" smtClean="0">
              <a:solidFill>
                <a:schemeClr val="tx1"/>
              </a:solidFill>
              <a:latin typeface="Arial Narrow" charset="0"/>
              <a:ea typeface="Arial Narrow" charset="0"/>
              <a:cs typeface="Arial Narrow" charset="0"/>
            </a:rPr>
            <a:t>Temps 2</a:t>
          </a:r>
          <a:endParaRPr lang="nl-BE" b="1" i="1" dirty="0" smtClean="0">
            <a:solidFill>
              <a:schemeClr val="tx1"/>
            </a:solidFill>
            <a:latin typeface="Arial Narrow" charset="0"/>
            <a:ea typeface="Arial Narrow" charset="0"/>
            <a:cs typeface="Arial Narrow" charset="0"/>
          </a:endParaRPr>
        </a:p>
        <a:p>
          <a:r>
            <a:rPr lang="fr-FR" dirty="0" smtClean="0">
              <a:solidFill>
                <a:schemeClr val="tx1"/>
              </a:solidFill>
              <a:latin typeface="Arial Narrow" charset="0"/>
              <a:ea typeface="Arial Narrow" charset="0"/>
              <a:cs typeface="Arial Narrow" charset="0"/>
            </a:rPr>
            <a:t>ligne de base (moyenne des 2 séances)</a:t>
          </a:r>
          <a:endParaRPr lang="fr-FR" dirty="0">
            <a:solidFill>
              <a:schemeClr val="tx1"/>
            </a:solidFill>
            <a:latin typeface="Arial Narrow" charset="0"/>
            <a:ea typeface="Arial Narrow" charset="0"/>
            <a:cs typeface="Arial Narrow" charset="0"/>
          </a:endParaRPr>
        </a:p>
      </dgm:t>
    </dgm:pt>
    <dgm:pt modelId="{C0E2CFEB-6215-E34F-973D-E7A19B14C507}" type="parTrans" cxnId="{17E8A62B-8CC1-8845-87B6-1EF040DCC82C}">
      <dgm:prSet/>
      <dgm:spPr/>
      <dgm:t>
        <a:bodyPr/>
        <a:lstStyle/>
        <a:p>
          <a:endParaRPr lang="fr-FR">
            <a:solidFill>
              <a:schemeClr val="tx1"/>
            </a:solidFill>
            <a:latin typeface="Arial Narrow" charset="0"/>
            <a:ea typeface="Arial Narrow" charset="0"/>
            <a:cs typeface="Arial Narrow" charset="0"/>
          </a:endParaRPr>
        </a:p>
      </dgm:t>
    </dgm:pt>
    <dgm:pt modelId="{CAD44ECC-2998-2942-84A2-89AB882A14FF}" type="sibTrans" cxnId="{17E8A62B-8CC1-8845-87B6-1EF040DCC82C}">
      <dgm:prSet/>
      <dgm:spPr/>
      <dgm:t>
        <a:bodyPr/>
        <a:lstStyle/>
        <a:p>
          <a:endParaRPr lang="fr-FR">
            <a:solidFill>
              <a:schemeClr val="tx1"/>
            </a:solidFill>
            <a:latin typeface="Arial Narrow" charset="0"/>
            <a:ea typeface="Arial Narrow" charset="0"/>
            <a:cs typeface="Arial Narrow" charset="0"/>
          </a:endParaRPr>
        </a:p>
      </dgm:t>
    </dgm:pt>
    <dgm:pt modelId="{77E55154-7687-4641-A69E-9EB85F284A88}">
      <dgm:prSet phldrT="[Texte]"/>
      <dgm:spPr/>
      <dgm:t>
        <a:bodyPr/>
        <a:lstStyle/>
        <a:p>
          <a:r>
            <a:rPr lang="fr-FR" b="1" i="1" dirty="0" smtClean="0">
              <a:solidFill>
                <a:schemeClr val="tx1"/>
              </a:solidFill>
              <a:latin typeface="Arial Narrow" charset="0"/>
              <a:ea typeface="Arial Narrow" charset="0"/>
              <a:cs typeface="Arial Narrow" charset="0"/>
            </a:rPr>
            <a:t>Temps 3</a:t>
          </a:r>
        </a:p>
        <a:p>
          <a:r>
            <a:rPr lang="fr-FR" dirty="0" smtClean="0">
              <a:solidFill>
                <a:schemeClr val="tx1"/>
              </a:solidFill>
              <a:latin typeface="Arial Narrow" charset="0"/>
              <a:ea typeface="Arial Narrow" charset="0"/>
              <a:cs typeface="Arial Narrow" charset="0"/>
            </a:rPr>
            <a:t>posttest à 1 semaine</a:t>
          </a:r>
          <a:endParaRPr lang="fr-FR" dirty="0">
            <a:solidFill>
              <a:schemeClr val="tx1"/>
            </a:solidFill>
            <a:latin typeface="Arial Narrow" charset="0"/>
            <a:ea typeface="Arial Narrow" charset="0"/>
            <a:cs typeface="Arial Narrow" charset="0"/>
          </a:endParaRPr>
        </a:p>
      </dgm:t>
    </dgm:pt>
    <dgm:pt modelId="{652305A5-67ED-4B48-908A-F21B85A596C6}" type="parTrans" cxnId="{9AA14A0E-6F9A-A84C-AB59-D5C12B9A7BFE}">
      <dgm:prSet/>
      <dgm:spPr/>
      <dgm:t>
        <a:bodyPr/>
        <a:lstStyle/>
        <a:p>
          <a:endParaRPr lang="fr-FR">
            <a:solidFill>
              <a:schemeClr val="tx1"/>
            </a:solidFill>
            <a:latin typeface="Arial Narrow" charset="0"/>
            <a:ea typeface="Arial Narrow" charset="0"/>
            <a:cs typeface="Arial Narrow" charset="0"/>
          </a:endParaRPr>
        </a:p>
      </dgm:t>
    </dgm:pt>
    <dgm:pt modelId="{BA4623FA-FB8C-7A46-A826-DF140054553D}" type="sibTrans" cxnId="{9AA14A0E-6F9A-A84C-AB59-D5C12B9A7BFE}">
      <dgm:prSet/>
      <dgm:spPr/>
      <dgm:t>
        <a:bodyPr/>
        <a:lstStyle/>
        <a:p>
          <a:endParaRPr lang="fr-FR">
            <a:solidFill>
              <a:schemeClr val="tx1"/>
            </a:solidFill>
            <a:latin typeface="Arial Narrow" charset="0"/>
            <a:ea typeface="Arial Narrow" charset="0"/>
            <a:cs typeface="Arial Narrow" charset="0"/>
          </a:endParaRPr>
        </a:p>
      </dgm:t>
    </dgm:pt>
    <dgm:pt modelId="{730BEC0E-8DE9-5542-B984-561677F3A060}">
      <dgm:prSet phldrT="[Texte]"/>
      <dgm:spPr/>
      <dgm:t>
        <a:bodyPr/>
        <a:lstStyle/>
        <a:p>
          <a:r>
            <a:rPr lang="fr-FR" b="1" i="1" dirty="0" smtClean="0">
              <a:solidFill>
                <a:schemeClr val="tx1"/>
              </a:solidFill>
              <a:latin typeface="Arial Narrow" charset="0"/>
              <a:ea typeface="Arial Narrow" charset="0"/>
              <a:cs typeface="Arial Narrow" charset="0"/>
            </a:rPr>
            <a:t>Temps 4</a:t>
          </a:r>
          <a:r>
            <a:rPr lang="fr-FR" dirty="0" smtClean="0">
              <a:solidFill>
                <a:schemeClr val="tx1"/>
              </a:solidFill>
              <a:latin typeface="Arial Narrow" charset="0"/>
              <a:ea typeface="Arial Narrow" charset="0"/>
              <a:cs typeface="Arial Narrow" charset="0"/>
            </a:rPr>
            <a:t> </a:t>
          </a:r>
        </a:p>
        <a:p>
          <a:r>
            <a:rPr lang="fr-FR" dirty="0" smtClean="0">
              <a:solidFill>
                <a:schemeClr val="tx1"/>
              </a:solidFill>
              <a:latin typeface="Arial Narrow" charset="0"/>
              <a:ea typeface="Arial Narrow" charset="0"/>
              <a:cs typeface="Arial Narrow" charset="0"/>
            </a:rPr>
            <a:t> posttest à 3 mois</a:t>
          </a:r>
          <a:endParaRPr lang="fr-FR" dirty="0">
            <a:solidFill>
              <a:schemeClr val="tx1"/>
            </a:solidFill>
            <a:latin typeface="Arial Narrow" charset="0"/>
            <a:ea typeface="Arial Narrow" charset="0"/>
            <a:cs typeface="Arial Narrow" charset="0"/>
          </a:endParaRPr>
        </a:p>
      </dgm:t>
    </dgm:pt>
    <dgm:pt modelId="{71AF2BCC-741C-4E46-9C8B-062ECF07E997}" type="parTrans" cxnId="{9FCF9122-84A7-534A-99C4-8DB1B2289B86}">
      <dgm:prSet/>
      <dgm:spPr/>
      <dgm:t>
        <a:bodyPr/>
        <a:lstStyle/>
        <a:p>
          <a:endParaRPr lang="fr-FR">
            <a:solidFill>
              <a:schemeClr val="tx1"/>
            </a:solidFill>
          </a:endParaRPr>
        </a:p>
      </dgm:t>
    </dgm:pt>
    <dgm:pt modelId="{5DF6ADC8-1929-6648-84C0-399E652F8A93}" type="sibTrans" cxnId="{9FCF9122-84A7-534A-99C4-8DB1B2289B86}">
      <dgm:prSet/>
      <dgm:spPr/>
      <dgm:t>
        <a:bodyPr/>
        <a:lstStyle/>
        <a:p>
          <a:endParaRPr lang="fr-FR">
            <a:solidFill>
              <a:schemeClr val="tx1"/>
            </a:solidFill>
          </a:endParaRPr>
        </a:p>
      </dgm:t>
    </dgm:pt>
    <dgm:pt modelId="{E10595EC-ED99-B04B-90A0-CC02CE58A554}" type="pres">
      <dgm:prSet presAssocID="{F39473A4-FB65-A547-BC31-1F33EC13A7C4}" presName="Name0" presStyleCnt="0">
        <dgm:presLayoutVars>
          <dgm:dir/>
          <dgm:animLvl val="lvl"/>
          <dgm:resizeHandles val="exact"/>
        </dgm:presLayoutVars>
      </dgm:prSet>
      <dgm:spPr/>
    </dgm:pt>
    <dgm:pt modelId="{F6E0C379-AA2E-F949-A70C-A79A0E101E49}" type="pres">
      <dgm:prSet presAssocID="{21AE8BDA-5C8F-914B-9712-A5F7FDCE460C}" presName="parTxOnly" presStyleLbl="node1" presStyleIdx="0" presStyleCnt="4">
        <dgm:presLayoutVars>
          <dgm:chMax val="0"/>
          <dgm:chPref val="0"/>
          <dgm:bulletEnabled val="1"/>
        </dgm:presLayoutVars>
      </dgm:prSet>
      <dgm:spPr/>
      <dgm:t>
        <a:bodyPr/>
        <a:lstStyle/>
        <a:p>
          <a:endParaRPr lang="fr-FR"/>
        </a:p>
      </dgm:t>
    </dgm:pt>
    <dgm:pt modelId="{BE1DDC15-9FCF-F747-84DB-F93DDC4AE442}" type="pres">
      <dgm:prSet presAssocID="{387E82D9-09E7-4E47-B973-065792B2A3BB}" presName="parTxOnlySpace" presStyleCnt="0"/>
      <dgm:spPr/>
    </dgm:pt>
    <dgm:pt modelId="{0A35F6F1-BC4A-864F-BE0D-E427ED0E289D}" type="pres">
      <dgm:prSet presAssocID="{C4124913-5641-0D46-ACEB-1471A9B613A4}" presName="parTxOnly" presStyleLbl="node1" presStyleIdx="1" presStyleCnt="4">
        <dgm:presLayoutVars>
          <dgm:chMax val="0"/>
          <dgm:chPref val="0"/>
          <dgm:bulletEnabled val="1"/>
        </dgm:presLayoutVars>
      </dgm:prSet>
      <dgm:spPr/>
      <dgm:t>
        <a:bodyPr/>
        <a:lstStyle/>
        <a:p>
          <a:endParaRPr lang="fr-FR"/>
        </a:p>
      </dgm:t>
    </dgm:pt>
    <dgm:pt modelId="{4DE5EBAB-CC1E-7F48-B8A5-EA1B4E464FB1}" type="pres">
      <dgm:prSet presAssocID="{CAD44ECC-2998-2942-84A2-89AB882A14FF}" presName="parTxOnlySpace" presStyleCnt="0"/>
      <dgm:spPr/>
    </dgm:pt>
    <dgm:pt modelId="{ED314431-808C-874F-A010-8FE95C27D6E4}" type="pres">
      <dgm:prSet presAssocID="{77E55154-7687-4641-A69E-9EB85F284A88}" presName="parTxOnly" presStyleLbl="node1" presStyleIdx="2" presStyleCnt="4">
        <dgm:presLayoutVars>
          <dgm:chMax val="0"/>
          <dgm:chPref val="0"/>
          <dgm:bulletEnabled val="1"/>
        </dgm:presLayoutVars>
      </dgm:prSet>
      <dgm:spPr/>
      <dgm:t>
        <a:bodyPr/>
        <a:lstStyle/>
        <a:p>
          <a:endParaRPr lang="fr-FR"/>
        </a:p>
      </dgm:t>
    </dgm:pt>
    <dgm:pt modelId="{9F00B517-53F4-EF45-95AC-4522E119BB97}" type="pres">
      <dgm:prSet presAssocID="{BA4623FA-FB8C-7A46-A826-DF140054553D}" presName="parTxOnlySpace" presStyleCnt="0"/>
      <dgm:spPr/>
    </dgm:pt>
    <dgm:pt modelId="{985DA26B-B290-E645-9D1B-7813C884ADEE}" type="pres">
      <dgm:prSet presAssocID="{730BEC0E-8DE9-5542-B984-561677F3A060}" presName="parTxOnly" presStyleLbl="node1" presStyleIdx="3" presStyleCnt="4">
        <dgm:presLayoutVars>
          <dgm:chMax val="0"/>
          <dgm:chPref val="0"/>
          <dgm:bulletEnabled val="1"/>
        </dgm:presLayoutVars>
      </dgm:prSet>
      <dgm:spPr/>
      <dgm:t>
        <a:bodyPr/>
        <a:lstStyle/>
        <a:p>
          <a:endParaRPr lang="fr-FR"/>
        </a:p>
      </dgm:t>
    </dgm:pt>
  </dgm:ptLst>
  <dgm:cxnLst>
    <dgm:cxn modelId="{7424ED52-3150-1C4A-A6CF-86F56359B44F}" type="presOf" srcId="{C4124913-5641-0D46-ACEB-1471A9B613A4}" destId="{0A35F6F1-BC4A-864F-BE0D-E427ED0E289D}" srcOrd="0" destOrd="0" presId="urn:microsoft.com/office/officeart/2005/8/layout/chevron1"/>
    <dgm:cxn modelId="{D859BE02-6BBD-8A49-8669-8FAE227207DD}" type="presOf" srcId="{77E55154-7687-4641-A69E-9EB85F284A88}" destId="{ED314431-808C-874F-A010-8FE95C27D6E4}" srcOrd="0" destOrd="0" presId="urn:microsoft.com/office/officeart/2005/8/layout/chevron1"/>
    <dgm:cxn modelId="{9FCF9122-84A7-534A-99C4-8DB1B2289B86}" srcId="{F39473A4-FB65-A547-BC31-1F33EC13A7C4}" destId="{730BEC0E-8DE9-5542-B984-561677F3A060}" srcOrd="3" destOrd="0" parTransId="{71AF2BCC-741C-4E46-9C8B-062ECF07E997}" sibTransId="{5DF6ADC8-1929-6648-84C0-399E652F8A93}"/>
    <dgm:cxn modelId="{9AA14A0E-6F9A-A84C-AB59-D5C12B9A7BFE}" srcId="{F39473A4-FB65-A547-BC31-1F33EC13A7C4}" destId="{77E55154-7687-4641-A69E-9EB85F284A88}" srcOrd="2" destOrd="0" parTransId="{652305A5-67ED-4B48-908A-F21B85A596C6}" sibTransId="{BA4623FA-FB8C-7A46-A826-DF140054553D}"/>
    <dgm:cxn modelId="{750D1C6A-F16E-3647-BCD4-7D1189644D69}" type="presOf" srcId="{F39473A4-FB65-A547-BC31-1F33EC13A7C4}" destId="{E10595EC-ED99-B04B-90A0-CC02CE58A554}" srcOrd="0" destOrd="0" presId="urn:microsoft.com/office/officeart/2005/8/layout/chevron1"/>
    <dgm:cxn modelId="{17E8A62B-8CC1-8845-87B6-1EF040DCC82C}" srcId="{F39473A4-FB65-A547-BC31-1F33EC13A7C4}" destId="{C4124913-5641-0D46-ACEB-1471A9B613A4}" srcOrd="1" destOrd="0" parTransId="{C0E2CFEB-6215-E34F-973D-E7A19B14C507}" sibTransId="{CAD44ECC-2998-2942-84A2-89AB882A14FF}"/>
    <dgm:cxn modelId="{FE277473-24FA-5B4F-836D-FF4BA01D2F16}" srcId="{F39473A4-FB65-A547-BC31-1F33EC13A7C4}" destId="{21AE8BDA-5C8F-914B-9712-A5F7FDCE460C}" srcOrd="0" destOrd="0" parTransId="{0218C9B1-AD11-4B46-8373-76D0369B08A2}" sibTransId="{387E82D9-09E7-4E47-B973-065792B2A3BB}"/>
    <dgm:cxn modelId="{2681491C-09A9-8144-AA82-A6E83E811879}" type="presOf" srcId="{21AE8BDA-5C8F-914B-9712-A5F7FDCE460C}" destId="{F6E0C379-AA2E-F949-A70C-A79A0E101E49}" srcOrd="0" destOrd="0" presId="urn:microsoft.com/office/officeart/2005/8/layout/chevron1"/>
    <dgm:cxn modelId="{8308E98E-58BD-684A-80E7-A53E3898AF7B}" type="presOf" srcId="{730BEC0E-8DE9-5542-B984-561677F3A060}" destId="{985DA26B-B290-E645-9D1B-7813C884ADEE}" srcOrd="0" destOrd="0" presId="urn:microsoft.com/office/officeart/2005/8/layout/chevron1"/>
    <dgm:cxn modelId="{3FDE59CD-D35A-304F-B822-D66C5A556B96}" type="presParOf" srcId="{E10595EC-ED99-B04B-90A0-CC02CE58A554}" destId="{F6E0C379-AA2E-F949-A70C-A79A0E101E49}" srcOrd="0" destOrd="0" presId="urn:microsoft.com/office/officeart/2005/8/layout/chevron1"/>
    <dgm:cxn modelId="{96F28B4F-CE87-A740-A69A-D02CA6210621}" type="presParOf" srcId="{E10595EC-ED99-B04B-90A0-CC02CE58A554}" destId="{BE1DDC15-9FCF-F747-84DB-F93DDC4AE442}" srcOrd="1" destOrd="0" presId="urn:microsoft.com/office/officeart/2005/8/layout/chevron1"/>
    <dgm:cxn modelId="{99445A77-341E-2B48-A31B-9AE34E8F33DE}" type="presParOf" srcId="{E10595EC-ED99-B04B-90A0-CC02CE58A554}" destId="{0A35F6F1-BC4A-864F-BE0D-E427ED0E289D}" srcOrd="2" destOrd="0" presId="urn:microsoft.com/office/officeart/2005/8/layout/chevron1"/>
    <dgm:cxn modelId="{61DA044A-7999-9A4A-9F2B-ACD9E5364506}" type="presParOf" srcId="{E10595EC-ED99-B04B-90A0-CC02CE58A554}" destId="{4DE5EBAB-CC1E-7F48-B8A5-EA1B4E464FB1}" srcOrd="3" destOrd="0" presId="urn:microsoft.com/office/officeart/2005/8/layout/chevron1"/>
    <dgm:cxn modelId="{6EDB1051-2942-D64C-9D8A-21E82E15BBF6}" type="presParOf" srcId="{E10595EC-ED99-B04B-90A0-CC02CE58A554}" destId="{ED314431-808C-874F-A010-8FE95C27D6E4}" srcOrd="4" destOrd="0" presId="urn:microsoft.com/office/officeart/2005/8/layout/chevron1"/>
    <dgm:cxn modelId="{FD2BE008-2DD5-7C4D-9A3C-463FFBCBC158}" type="presParOf" srcId="{E10595EC-ED99-B04B-90A0-CC02CE58A554}" destId="{9F00B517-53F4-EF45-95AC-4522E119BB97}" srcOrd="5" destOrd="0" presId="urn:microsoft.com/office/officeart/2005/8/layout/chevron1"/>
    <dgm:cxn modelId="{9BCC165C-6FA8-F040-8E87-2F3146A601E2}" type="presParOf" srcId="{E10595EC-ED99-B04B-90A0-CC02CE58A554}" destId="{985DA26B-B290-E645-9D1B-7813C884ADEE}"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68E468-49FE-8646-9B10-BF9F4114B6DE}" type="doc">
      <dgm:prSet loTypeId="urn:microsoft.com/office/officeart/2005/8/layout/default" loCatId="" qsTypeId="urn:microsoft.com/office/officeart/2005/8/quickstyle/3D1" qsCatId="3D" csTypeId="urn:microsoft.com/office/officeart/2005/8/colors/accent1_4" csCatId="accent1" phldr="1"/>
      <dgm:spPr/>
      <dgm:t>
        <a:bodyPr/>
        <a:lstStyle/>
        <a:p>
          <a:endParaRPr lang="fr-FR"/>
        </a:p>
      </dgm:t>
    </dgm:pt>
    <dgm:pt modelId="{256ED50E-99BE-994F-B2A3-75CBD52F69EB}">
      <dgm:prSet phldrT="[Texte]" custT="1"/>
      <dgm:spPr/>
      <dgm:t>
        <a:bodyPr/>
        <a:lstStyle/>
        <a:p>
          <a:r>
            <a:rPr lang="fr-FR" sz="1600" dirty="0" smtClean="0">
              <a:latin typeface="Arial Narrow" charset="0"/>
              <a:ea typeface="Arial Narrow" charset="0"/>
              <a:cs typeface="Arial Narrow" charset="0"/>
            </a:rPr>
            <a:t>Utilisation adéquate de la chaîne verbale (litanie des nombres)</a:t>
          </a:r>
          <a:endParaRPr lang="fr-FR" sz="1600" dirty="0">
            <a:latin typeface="Arial Narrow" charset="0"/>
            <a:ea typeface="Arial Narrow" charset="0"/>
            <a:cs typeface="Arial Narrow" charset="0"/>
          </a:endParaRPr>
        </a:p>
      </dgm:t>
    </dgm:pt>
    <dgm:pt modelId="{4197129A-D2BE-254F-BBA6-4EF2BB76CA9A}" type="parTrans" cxnId="{DB7C87EA-E719-F840-A6A5-4EC3D838E08B}">
      <dgm:prSet/>
      <dgm:spPr/>
      <dgm:t>
        <a:bodyPr/>
        <a:lstStyle/>
        <a:p>
          <a:endParaRPr lang="fr-FR" sz="1600">
            <a:latin typeface="Arial Narrow" charset="0"/>
            <a:ea typeface="Arial Narrow" charset="0"/>
            <a:cs typeface="Arial Narrow" charset="0"/>
          </a:endParaRPr>
        </a:p>
      </dgm:t>
    </dgm:pt>
    <dgm:pt modelId="{2CDFA1C7-DBF9-9444-894F-462AFEA45A71}" type="sibTrans" cxnId="{DB7C87EA-E719-F840-A6A5-4EC3D838E08B}">
      <dgm:prSet/>
      <dgm:spPr/>
      <dgm:t>
        <a:bodyPr/>
        <a:lstStyle/>
        <a:p>
          <a:endParaRPr lang="fr-FR" sz="1600">
            <a:latin typeface="Arial Narrow" charset="0"/>
            <a:ea typeface="Arial Narrow" charset="0"/>
            <a:cs typeface="Arial Narrow" charset="0"/>
          </a:endParaRPr>
        </a:p>
      </dgm:t>
    </dgm:pt>
    <dgm:pt modelId="{964604E9-0DFB-D041-9B70-644758B2E1CD}">
      <dgm:prSet phldrT="[Texte]" custT="1"/>
      <dgm:spPr/>
      <dgm:t>
        <a:bodyPr/>
        <a:lstStyle/>
        <a:p>
          <a:r>
            <a:rPr lang="fr-FR" sz="1600" dirty="0" smtClean="0">
              <a:latin typeface="Arial Narrow" charset="0"/>
              <a:ea typeface="Arial Narrow" charset="0"/>
              <a:cs typeface="Arial Narrow" charset="0"/>
            </a:rPr>
            <a:t>Comptage et ses propriétés</a:t>
          </a:r>
          <a:endParaRPr lang="fr-FR" sz="1600" dirty="0">
            <a:latin typeface="Arial Narrow" charset="0"/>
            <a:ea typeface="Arial Narrow" charset="0"/>
            <a:cs typeface="Arial Narrow" charset="0"/>
          </a:endParaRPr>
        </a:p>
      </dgm:t>
    </dgm:pt>
    <dgm:pt modelId="{C79243FD-F830-8240-8F89-FBB008EC22E6}" type="parTrans" cxnId="{5A3C20C3-6A1F-734F-AE60-11A8856C3951}">
      <dgm:prSet/>
      <dgm:spPr/>
      <dgm:t>
        <a:bodyPr/>
        <a:lstStyle/>
        <a:p>
          <a:endParaRPr lang="fr-FR" sz="1600">
            <a:latin typeface="Arial Narrow" charset="0"/>
            <a:ea typeface="Arial Narrow" charset="0"/>
            <a:cs typeface="Arial Narrow" charset="0"/>
          </a:endParaRPr>
        </a:p>
      </dgm:t>
    </dgm:pt>
    <dgm:pt modelId="{52CF823B-4244-4F41-9DC9-1D5E93F6CE66}" type="sibTrans" cxnId="{5A3C20C3-6A1F-734F-AE60-11A8856C3951}">
      <dgm:prSet/>
      <dgm:spPr/>
      <dgm:t>
        <a:bodyPr/>
        <a:lstStyle/>
        <a:p>
          <a:endParaRPr lang="fr-FR" sz="1600">
            <a:latin typeface="Arial Narrow" charset="0"/>
            <a:ea typeface="Arial Narrow" charset="0"/>
            <a:cs typeface="Arial Narrow" charset="0"/>
          </a:endParaRPr>
        </a:p>
      </dgm:t>
    </dgm:pt>
    <dgm:pt modelId="{45860BD1-077B-F546-BB71-DFB9B6E4D099}">
      <dgm:prSet phldrT="[Texte]" custT="1"/>
      <dgm:spPr/>
      <dgm:t>
        <a:bodyPr/>
        <a:lstStyle/>
        <a:p>
          <a:r>
            <a:rPr lang="fr-FR" sz="1600" dirty="0" smtClean="0">
              <a:latin typeface="Arial Narrow" charset="0"/>
              <a:ea typeface="Arial Narrow" charset="0"/>
              <a:cs typeface="Arial Narrow" charset="0"/>
            </a:rPr>
            <a:t>Opérations logiques sur les nombres (conservation, sériation, etc.)</a:t>
          </a:r>
          <a:endParaRPr lang="fr-FR" sz="1600" dirty="0">
            <a:latin typeface="Arial Narrow" charset="0"/>
            <a:ea typeface="Arial Narrow" charset="0"/>
            <a:cs typeface="Arial Narrow" charset="0"/>
          </a:endParaRPr>
        </a:p>
      </dgm:t>
    </dgm:pt>
    <dgm:pt modelId="{D52BA8E3-659E-2D49-B804-AFEB9C3A5E62}" type="parTrans" cxnId="{1DF56623-6729-0844-9ACB-168DC07D0BA7}">
      <dgm:prSet/>
      <dgm:spPr/>
      <dgm:t>
        <a:bodyPr/>
        <a:lstStyle/>
        <a:p>
          <a:endParaRPr lang="fr-FR" sz="1600">
            <a:latin typeface="Arial Narrow" charset="0"/>
            <a:ea typeface="Arial Narrow" charset="0"/>
            <a:cs typeface="Arial Narrow" charset="0"/>
          </a:endParaRPr>
        </a:p>
      </dgm:t>
    </dgm:pt>
    <dgm:pt modelId="{6CFCBA73-5102-9849-8A50-FCFA0AA822BD}" type="sibTrans" cxnId="{1DF56623-6729-0844-9ACB-168DC07D0BA7}">
      <dgm:prSet/>
      <dgm:spPr/>
      <dgm:t>
        <a:bodyPr/>
        <a:lstStyle/>
        <a:p>
          <a:endParaRPr lang="fr-FR" sz="1600">
            <a:latin typeface="Arial Narrow" charset="0"/>
            <a:ea typeface="Arial Narrow" charset="0"/>
            <a:cs typeface="Arial Narrow" charset="0"/>
          </a:endParaRPr>
        </a:p>
      </dgm:t>
    </dgm:pt>
    <dgm:pt modelId="{21E6FB19-EA3F-2742-9BA9-5B05908BEF17}">
      <dgm:prSet phldrT="[Texte]" custT="1"/>
      <dgm:spPr/>
      <dgm:t>
        <a:bodyPr/>
        <a:lstStyle/>
        <a:p>
          <a:r>
            <a:rPr lang="fr-FR" sz="1600" dirty="0" smtClean="0">
              <a:latin typeface="Arial Narrow" charset="0"/>
              <a:ea typeface="Arial Narrow" charset="0"/>
              <a:cs typeface="Arial Narrow" charset="0"/>
            </a:rPr>
            <a:t>Acquisition des faits arithmétiques</a:t>
          </a:r>
          <a:endParaRPr lang="fr-FR" sz="1600" dirty="0">
            <a:latin typeface="Arial Narrow" charset="0"/>
            <a:ea typeface="Arial Narrow" charset="0"/>
            <a:cs typeface="Arial Narrow" charset="0"/>
          </a:endParaRPr>
        </a:p>
      </dgm:t>
    </dgm:pt>
    <dgm:pt modelId="{2199EC34-A500-6B46-990D-FD1A90513FBA}" type="parTrans" cxnId="{6D9E8776-76B2-6F4B-86A0-B8B098E97ECD}">
      <dgm:prSet/>
      <dgm:spPr/>
      <dgm:t>
        <a:bodyPr/>
        <a:lstStyle/>
        <a:p>
          <a:endParaRPr lang="fr-FR" sz="1600">
            <a:latin typeface="Arial Narrow" charset="0"/>
            <a:ea typeface="Arial Narrow" charset="0"/>
            <a:cs typeface="Arial Narrow" charset="0"/>
          </a:endParaRPr>
        </a:p>
      </dgm:t>
    </dgm:pt>
    <dgm:pt modelId="{D31D4E97-A666-BB4A-9BD3-50138114FBB0}" type="sibTrans" cxnId="{6D9E8776-76B2-6F4B-86A0-B8B098E97ECD}">
      <dgm:prSet/>
      <dgm:spPr/>
      <dgm:t>
        <a:bodyPr/>
        <a:lstStyle/>
        <a:p>
          <a:endParaRPr lang="fr-FR" sz="1600">
            <a:latin typeface="Arial Narrow" charset="0"/>
            <a:ea typeface="Arial Narrow" charset="0"/>
            <a:cs typeface="Arial Narrow" charset="0"/>
          </a:endParaRPr>
        </a:p>
      </dgm:t>
    </dgm:pt>
    <dgm:pt modelId="{91784FBA-2BEA-6A43-895D-AB3D27E61084}">
      <dgm:prSet phldrT="[Texte]" custT="1"/>
      <dgm:spPr/>
      <dgm:t>
        <a:bodyPr/>
        <a:lstStyle/>
        <a:p>
          <a:r>
            <a:rPr lang="fr-FR" sz="1600" dirty="0" smtClean="0">
              <a:latin typeface="Arial Narrow" charset="0"/>
              <a:ea typeface="Arial Narrow" charset="0"/>
              <a:cs typeface="Arial Narrow" charset="0"/>
            </a:rPr>
            <a:t>Maîtrise des opérations</a:t>
          </a:r>
          <a:endParaRPr lang="fr-FR" sz="1600" dirty="0">
            <a:latin typeface="Arial Narrow" charset="0"/>
            <a:ea typeface="Arial Narrow" charset="0"/>
            <a:cs typeface="Arial Narrow" charset="0"/>
          </a:endParaRPr>
        </a:p>
      </dgm:t>
    </dgm:pt>
    <dgm:pt modelId="{C6827A49-9BFC-E649-81F6-8E274BBE6B4B}" type="parTrans" cxnId="{8A42C282-3B13-144C-B399-569B635A9AC9}">
      <dgm:prSet/>
      <dgm:spPr/>
      <dgm:t>
        <a:bodyPr/>
        <a:lstStyle/>
        <a:p>
          <a:endParaRPr lang="fr-FR" sz="1600">
            <a:latin typeface="Arial Narrow" charset="0"/>
            <a:ea typeface="Arial Narrow" charset="0"/>
            <a:cs typeface="Arial Narrow" charset="0"/>
          </a:endParaRPr>
        </a:p>
      </dgm:t>
    </dgm:pt>
    <dgm:pt modelId="{7E983E1C-81C4-BF44-8349-653CA8B3048B}" type="sibTrans" cxnId="{8A42C282-3B13-144C-B399-569B635A9AC9}">
      <dgm:prSet/>
      <dgm:spPr/>
      <dgm:t>
        <a:bodyPr/>
        <a:lstStyle/>
        <a:p>
          <a:endParaRPr lang="fr-FR" sz="1600">
            <a:latin typeface="Arial Narrow" charset="0"/>
            <a:ea typeface="Arial Narrow" charset="0"/>
            <a:cs typeface="Arial Narrow" charset="0"/>
          </a:endParaRPr>
        </a:p>
      </dgm:t>
    </dgm:pt>
    <dgm:pt modelId="{C1F69E6A-E9B6-9D45-91E2-22B78E2C46E6}">
      <dgm:prSet phldrT="[Texte]" custT="1"/>
      <dgm:spPr/>
      <dgm:t>
        <a:bodyPr/>
        <a:lstStyle/>
        <a:p>
          <a:r>
            <a:rPr lang="fr-FR" sz="1600" dirty="0" smtClean="0">
              <a:latin typeface="Arial Narrow" charset="0"/>
              <a:ea typeface="Arial Narrow" charset="0"/>
              <a:cs typeface="Arial Narrow" charset="0"/>
            </a:rPr>
            <a:t>Résolution de problèmes arithmétiques simples</a:t>
          </a:r>
          <a:endParaRPr lang="fr-FR" sz="1600" dirty="0">
            <a:latin typeface="Arial Narrow" charset="0"/>
            <a:ea typeface="Arial Narrow" charset="0"/>
            <a:cs typeface="Arial Narrow" charset="0"/>
          </a:endParaRPr>
        </a:p>
      </dgm:t>
    </dgm:pt>
    <dgm:pt modelId="{0DDEEE4E-7702-ED40-B9D4-DF9049E5D2F4}" type="parTrans" cxnId="{C6C9D779-D7C2-E049-B183-4394659B6C3B}">
      <dgm:prSet/>
      <dgm:spPr/>
      <dgm:t>
        <a:bodyPr/>
        <a:lstStyle/>
        <a:p>
          <a:endParaRPr lang="fr-FR" sz="1600"/>
        </a:p>
      </dgm:t>
    </dgm:pt>
    <dgm:pt modelId="{D96996A2-895F-084E-8ABD-C69BDF957370}" type="sibTrans" cxnId="{C6C9D779-D7C2-E049-B183-4394659B6C3B}">
      <dgm:prSet/>
      <dgm:spPr/>
      <dgm:t>
        <a:bodyPr/>
        <a:lstStyle/>
        <a:p>
          <a:endParaRPr lang="fr-FR" sz="1600"/>
        </a:p>
      </dgm:t>
    </dgm:pt>
    <dgm:pt modelId="{1F0836B7-44F9-4249-8CF2-16BD40DBE848}" type="pres">
      <dgm:prSet presAssocID="{8E68E468-49FE-8646-9B10-BF9F4114B6DE}" presName="diagram" presStyleCnt="0">
        <dgm:presLayoutVars>
          <dgm:dir/>
          <dgm:resizeHandles val="exact"/>
        </dgm:presLayoutVars>
      </dgm:prSet>
      <dgm:spPr/>
      <dgm:t>
        <a:bodyPr/>
        <a:lstStyle/>
        <a:p>
          <a:endParaRPr lang="fr-FR"/>
        </a:p>
      </dgm:t>
    </dgm:pt>
    <dgm:pt modelId="{D36A7076-6885-4645-A47B-0B5E449FC4B7}" type="pres">
      <dgm:prSet presAssocID="{256ED50E-99BE-994F-B2A3-75CBD52F69EB}" presName="node" presStyleLbl="node1" presStyleIdx="0" presStyleCnt="6">
        <dgm:presLayoutVars>
          <dgm:bulletEnabled val="1"/>
        </dgm:presLayoutVars>
      </dgm:prSet>
      <dgm:spPr/>
      <dgm:t>
        <a:bodyPr/>
        <a:lstStyle/>
        <a:p>
          <a:endParaRPr lang="fr-FR"/>
        </a:p>
      </dgm:t>
    </dgm:pt>
    <dgm:pt modelId="{921C02CC-E8FA-CB41-995F-D2CEFCABA3D0}" type="pres">
      <dgm:prSet presAssocID="{2CDFA1C7-DBF9-9444-894F-462AFEA45A71}" presName="sibTrans" presStyleCnt="0"/>
      <dgm:spPr/>
    </dgm:pt>
    <dgm:pt modelId="{74231587-F952-3B45-A7D8-D540396CE496}" type="pres">
      <dgm:prSet presAssocID="{964604E9-0DFB-D041-9B70-644758B2E1CD}" presName="node" presStyleLbl="node1" presStyleIdx="1" presStyleCnt="6">
        <dgm:presLayoutVars>
          <dgm:bulletEnabled val="1"/>
        </dgm:presLayoutVars>
      </dgm:prSet>
      <dgm:spPr/>
      <dgm:t>
        <a:bodyPr/>
        <a:lstStyle/>
        <a:p>
          <a:endParaRPr lang="fr-FR"/>
        </a:p>
      </dgm:t>
    </dgm:pt>
    <dgm:pt modelId="{3EB48DE1-D43C-0347-9CBA-273908D0E2C0}" type="pres">
      <dgm:prSet presAssocID="{52CF823B-4244-4F41-9DC9-1D5E93F6CE66}" presName="sibTrans" presStyleCnt="0"/>
      <dgm:spPr/>
    </dgm:pt>
    <dgm:pt modelId="{093865F1-A25D-E244-A3CF-9FD759719B26}" type="pres">
      <dgm:prSet presAssocID="{45860BD1-077B-F546-BB71-DFB9B6E4D099}" presName="node" presStyleLbl="node1" presStyleIdx="2" presStyleCnt="6">
        <dgm:presLayoutVars>
          <dgm:bulletEnabled val="1"/>
        </dgm:presLayoutVars>
      </dgm:prSet>
      <dgm:spPr/>
      <dgm:t>
        <a:bodyPr/>
        <a:lstStyle/>
        <a:p>
          <a:endParaRPr lang="fr-FR"/>
        </a:p>
      </dgm:t>
    </dgm:pt>
    <dgm:pt modelId="{DBA3807F-2A41-164C-9907-FC9B0F35A6CE}" type="pres">
      <dgm:prSet presAssocID="{6CFCBA73-5102-9849-8A50-FCFA0AA822BD}" presName="sibTrans" presStyleCnt="0"/>
      <dgm:spPr/>
    </dgm:pt>
    <dgm:pt modelId="{5484900E-BB62-BC47-B96F-AFA532968C4B}" type="pres">
      <dgm:prSet presAssocID="{21E6FB19-EA3F-2742-9BA9-5B05908BEF17}" presName="node" presStyleLbl="node1" presStyleIdx="3" presStyleCnt="6">
        <dgm:presLayoutVars>
          <dgm:bulletEnabled val="1"/>
        </dgm:presLayoutVars>
      </dgm:prSet>
      <dgm:spPr/>
      <dgm:t>
        <a:bodyPr/>
        <a:lstStyle/>
        <a:p>
          <a:endParaRPr lang="fr-FR"/>
        </a:p>
      </dgm:t>
    </dgm:pt>
    <dgm:pt modelId="{8E486BC7-A894-1940-8FFA-C259BAB74F68}" type="pres">
      <dgm:prSet presAssocID="{D31D4E97-A666-BB4A-9BD3-50138114FBB0}" presName="sibTrans" presStyleCnt="0"/>
      <dgm:spPr/>
    </dgm:pt>
    <dgm:pt modelId="{B936AE12-42D6-2249-8442-622D3E27BC24}" type="pres">
      <dgm:prSet presAssocID="{91784FBA-2BEA-6A43-895D-AB3D27E61084}" presName="node" presStyleLbl="node1" presStyleIdx="4" presStyleCnt="6">
        <dgm:presLayoutVars>
          <dgm:bulletEnabled val="1"/>
        </dgm:presLayoutVars>
      </dgm:prSet>
      <dgm:spPr/>
      <dgm:t>
        <a:bodyPr/>
        <a:lstStyle/>
        <a:p>
          <a:endParaRPr lang="fr-FR"/>
        </a:p>
      </dgm:t>
    </dgm:pt>
    <dgm:pt modelId="{824D20E9-2568-AE4E-8A16-B2D9573DE6B8}" type="pres">
      <dgm:prSet presAssocID="{7E983E1C-81C4-BF44-8349-653CA8B3048B}" presName="sibTrans" presStyleCnt="0"/>
      <dgm:spPr/>
    </dgm:pt>
    <dgm:pt modelId="{01D2657F-1167-5047-8AC9-AA7FBE052570}" type="pres">
      <dgm:prSet presAssocID="{C1F69E6A-E9B6-9D45-91E2-22B78E2C46E6}" presName="node" presStyleLbl="node1" presStyleIdx="5" presStyleCnt="6">
        <dgm:presLayoutVars>
          <dgm:bulletEnabled val="1"/>
        </dgm:presLayoutVars>
      </dgm:prSet>
      <dgm:spPr/>
      <dgm:t>
        <a:bodyPr/>
        <a:lstStyle/>
        <a:p>
          <a:endParaRPr lang="fr-FR"/>
        </a:p>
      </dgm:t>
    </dgm:pt>
  </dgm:ptLst>
  <dgm:cxnLst>
    <dgm:cxn modelId="{A8775C71-5BEA-9748-BEF5-31800481A84B}" type="presOf" srcId="{C1F69E6A-E9B6-9D45-91E2-22B78E2C46E6}" destId="{01D2657F-1167-5047-8AC9-AA7FBE052570}" srcOrd="0" destOrd="0" presId="urn:microsoft.com/office/officeart/2005/8/layout/default"/>
    <dgm:cxn modelId="{24D10521-13E1-BF44-837F-7D21F4595AE8}" type="presOf" srcId="{91784FBA-2BEA-6A43-895D-AB3D27E61084}" destId="{B936AE12-42D6-2249-8442-622D3E27BC24}" srcOrd="0" destOrd="0" presId="urn:microsoft.com/office/officeart/2005/8/layout/default"/>
    <dgm:cxn modelId="{EC01FB79-B811-5149-89EF-2AA2E1A15F56}" type="presOf" srcId="{256ED50E-99BE-994F-B2A3-75CBD52F69EB}" destId="{D36A7076-6885-4645-A47B-0B5E449FC4B7}" srcOrd="0" destOrd="0" presId="urn:microsoft.com/office/officeart/2005/8/layout/default"/>
    <dgm:cxn modelId="{8A42C282-3B13-144C-B399-569B635A9AC9}" srcId="{8E68E468-49FE-8646-9B10-BF9F4114B6DE}" destId="{91784FBA-2BEA-6A43-895D-AB3D27E61084}" srcOrd="4" destOrd="0" parTransId="{C6827A49-9BFC-E649-81F6-8E274BBE6B4B}" sibTransId="{7E983E1C-81C4-BF44-8349-653CA8B3048B}"/>
    <dgm:cxn modelId="{1DF56623-6729-0844-9ACB-168DC07D0BA7}" srcId="{8E68E468-49FE-8646-9B10-BF9F4114B6DE}" destId="{45860BD1-077B-F546-BB71-DFB9B6E4D099}" srcOrd="2" destOrd="0" parTransId="{D52BA8E3-659E-2D49-B804-AFEB9C3A5E62}" sibTransId="{6CFCBA73-5102-9849-8A50-FCFA0AA822BD}"/>
    <dgm:cxn modelId="{B2B9E22C-CF30-1A4A-A29C-39A96D63DB0B}" type="presOf" srcId="{8E68E468-49FE-8646-9B10-BF9F4114B6DE}" destId="{1F0836B7-44F9-4249-8CF2-16BD40DBE848}" srcOrd="0" destOrd="0" presId="urn:microsoft.com/office/officeart/2005/8/layout/default"/>
    <dgm:cxn modelId="{C6C9D779-D7C2-E049-B183-4394659B6C3B}" srcId="{8E68E468-49FE-8646-9B10-BF9F4114B6DE}" destId="{C1F69E6A-E9B6-9D45-91E2-22B78E2C46E6}" srcOrd="5" destOrd="0" parTransId="{0DDEEE4E-7702-ED40-B9D4-DF9049E5D2F4}" sibTransId="{D96996A2-895F-084E-8ABD-C69BDF957370}"/>
    <dgm:cxn modelId="{5CDAE96A-DAD6-7946-B36D-2E793A982965}" type="presOf" srcId="{21E6FB19-EA3F-2742-9BA9-5B05908BEF17}" destId="{5484900E-BB62-BC47-B96F-AFA532968C4B}" srcOrd="0" destOrd="0" presId="urn:microsoft.com/office/officeart/2005/8/layout/default"/>
    <dgm:cxn modelId="{54CE889B-3FF3-0D49-9F53-FFFEDBA0BB8C}" type="presOf" srcId="{964604E9-0DFB-D041-9B70-644758B2E1CD}" destId="{74231587-F952-3B45-A7D8-D540396CE496}" srcOrd="0" destOrd="0" presId="urn:microsoft.com/office/officeart/2005/8/layout/default"/>
    <dgm:cxn modelId="{5A3C20C3-6A1F-734F-AE60-11A8856C3951}" srcId="{8E68E468-49FE-8646-9B10-BF9F4114B6DE}" destId="{964604E9-0DFB-D041-9B70-644758B2E1CD}" srcOrd="1" destOrd="0" parTransId="{C79243FD-F830-8240-8F89-FBB008EC22E6}" sibTransId="{52CF823B-4244-4F41-9DC9-1D5E93F6CE66}"/>
    <dgm:cxn modelId="{6D9E8776-76B2-6F4B-86A0-B8B098E97ECD}" srcId="{8E68E468-49FE-8646-9B10-BF9F4114B6DE}" destId="{21E6FB19-EA3F-2742-9BA9-5B05908BEF17}" srcOrd="3" destOrd="0" parTransId="{2199EC34-A500-6B46-990D-FD1A90513FBA}" sibTransId="{D31D4E97-A666-BB4A-9BD3-50138114FBB0}"/>
    <dgm:cxn modelId="{B5A29742-F47B-534E-9286-678F351E99CB}" type="presOf" srcId="{45860BD1-077B-F546-BB71-DFB9B6E4D099}" destId="{093865F1-A25D-E244-A3CF-9FD759719B26}" srcOrd="0" destOrd="0" presId="urn:microsoft.com/office/officeart/2005/8/layout/default"/>
    <dgm:cxn modelId="{DB7C87EA-E719-F840-A6A5-4EC3D838E08B}" srcId="{8E68E468-49FE-8646-9B10-BF9F4114B6DE}" destId="{256ED50E-99BE-994F-B2A3-75CBD52F69EB}" srcOrd="0" destOrd="0" parTransId="{4197129A-D2BE-254F-BBA6-4EF2BB76CA9A}" sibTransId="{2CDFA1C7-DBF9-9444-894F-462AFEA45A71}"/>
    <dgm:cxn modelId="{D7F5DC4B-7B9C-3742-8BAD-7AC2EB3C5CD2}" type="presParOf" srcId="{1F0836B7-44F9-4249-8CF2-16BD40DBE848}" destId="{D36A7076-6885-4645-A47B-0B5E449FC4B7}" srcOrd="0" destOrd="0" presId="urn:microsoft.com/office/officeart/2005/8/layout/default"/>
    <dgm:cxn modelId="{9CA9BF63-A7E1-FF43-A4D2-877F77FA3E96}" type="presParOf" srcId="{1F0836B7-44F9-4249-8CF2-16BD40DBE848}" destId="{921C02CC-E8FA-CB41-995F-D2CEFCABA3D0}" srcOrd="1" destOrd="0" presId="urn:microsoft.com/office/officeart/2005/8/layout/default"/>
    <dgm:cxn modelId="{16AEB7BF-E5F7-D841-A8A7-7C1302A320C6}" type="presParOf" srcId="{1F0836B7-44F9-4249-8CF2-16BD40DBE848}" destId="{74231587-F952-3B45-A7D8-D540396CE496}" srcOrd="2" destOrd="0" presId="urn:microsoft.com/office/officeart/2005/8/layout/default"/>
    <dgm:cxn modelId="{FED1B14F-08D9-FB41-ACDC-8B2AEEECF3C5}" type="presParOf" srcId="{1F0836B7-44F9-4249-8CF2-16BD40DBE848}" destId="{3EB48DE1-D43C-0347-9CBA-273908D0E2C0}" srcOrd="3" destOrd="0" presId="urn:microsoft.com/office/officeart/2005/8/layout/default"/>
    <dgm:cxn modelId="{342B52A0-B741-BF44-B707-00AA40663E14}" type="presParOf" srcId="{1F0836B7-44F9-4249-8CF2-16BD40DBE848}" destId="{093865F1-A25D-E244-A3CF-9FD759719B26}" srcOrd="4" destOrd="0" presId="urn:microsoft.com/office/officeart/2005/8/layout/default"/>
    <dgm:cxn modelId="{6CA202CB-2522-AC41-A79C-91074C1CAA57}" type="presParOf" srcId="{1F0836B7-44F9-4249-8CF2-16BD40DBE848}" destId="{DBA3807F-2A41-164C-9907-FC9B0F35A6CE}" srcOrd="5" destOrd="0" presId="urn:microsoft.com/office/officeart/2005/8/layout/default"/>
    <dgm:cxn modelId="{DA625193-ADCC-4240-AF99-F108CCD3AF4F}" type="presParOf" srcId="{1F0836B7-44F9-4249-8CF2-16BD40DBE848}" destId="{5484900E-BB62-BC47-B96F-AFA532968C4B}" srcOrd="6" destOrd="0" presId="urn:microsoft.com/office/officeart/2005/8/layout/default"/>
    <dgm:cxn modelId="{747216D4-5843-E04C-9BCA-3A91AC7C756A}" type="presParOf" srcId="{1F0836B7-44F9-4249-8CF2-16BD40DBE848}" destId="{8E486BC7-A894-1940-8FFA-C259BAB74F68}" srcOrd="7" destOrd="0" presId="urn:microsoft.com/office/officeart/2005/8/layout/default"/>
    <dgm:cxn modelId="{DA04D878-E386-7D48-BEEA-4AE3B126293F}" type="presParOf" srcId="{1F0836B7-44F9-4249-8CF2-16BD40DBE848}" destId="{B936AE12-42D6-2249-8442-622D3E27BC24}" srcOrd="8" destOrd="0" presId="urn:microsoft.com/office/officeart/2005/8/layout/default"/>
    <dgm:cxn modelId="{BBC56371-2FF3-6B42-BCB7-DB3DD989C1EA}" type="presParOf" srcId="{1F0836B7-44F9-4249-8CF2-16BD40DBE848}" destId="{824D20E9-2568-AE4E-8A16-B2D9573DE6B8}" srcOrd="9" destOrd="0" presId="urn:microsoft.com/office/officeart/2005/8/layout/default"/>
    <dgm:cxn modelId="{C147BD77-15C0-E64D-A3C1-EC7076A4FBA6}" type="presParOf" srcId="{1F0836B7-44F9-4249-8CF2-16BD40DBE848}" destId="{01D2657F-1167-5047-8AC9-AA7FBE05257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5C1564-E739-684F-A26D-01B27509622E}" type="doc">
      <dgm:prSet loTypeId="urn:microsoft.com/office/officeart/2008/layout/RadialCluster" loCatId="" qsTypeId="urn:microsoft.com/office/officeart/2005/8/quickstyle/3D1" qsCatId="3D" csTypeId="urn:microsoft.com/office/officeart/2005/8/colors/accent1_3" csCatId="accent1" phldr="1"/>
      <dgm:spPr/>
      <dgm:t>
        <a:bodyPr/>
        <a:lstStyle/>
        <a:p>
          <a:endParaRPr lang="fr-FR"/>
        </a:p>
      </dgm:t>
    </dgm:pt>
    <dgm:pt modelId="{5BD55E4E-AB65-E143-8826-F199827E227C}">
      <dgm:prSet phldrT="[Texte]" custT="1"/>
      <dgm:spPr/>
      <dgm:t>
        <a:bodyPr/>
        <a:lstStyle/>
        <a:p>
          <a:r>
            <a:rPr lang="fr-FR" sz="1600" dirty="0" smtClean="0">
              <a:latin typeface="Arial Narrow" charset="0"/>
              <a:ea typeface="Arial Narrow" charset="0"/>
              <a:cs typeface="Arial Narrow" charset="0"/>
            </a:rPr>
            <a:t>Comptage</a:t>
          </a:r>
          <a:endParaRPr lang="fr-FR" sz="1600" dirty="0">
            <a:latin typeface="Arial Narrow" charset="0"/>
            <a:ea typeface="Arial Narrow" charset="0"/>
            <a:cs typeface="Arial Narrow" charset="0"/>
          </a:endParaRPr>
        </a:p>
      </dgm:t>
    </dgm:pt>
    <dgm:pt modelId="{ED239C3A-CDFA-C74F-8679-D8DB4ADA4D1F}" type="parTrans" cxnId="{56A1A776-69AB-AC4B-8481-62C374D01235}">
      <dgm:prSet/>
      <dgm:spPr/>
      <dgm:t>
        <a:bodyPr/>
        <a:lstStyle/>
        <a:p>
          <a:endParaRPr lang="fr-FR" sz="1600">
            <a:latin typeface="Arial Narrow" charset="0"/>
            <a:ea typeface="Arial Narrow" charset="0"/>
            <a:cs typeface="Arial Narrow" charset="0"/>
          </a:endParaRPr>
        </a:p>
      </dgm:t>
    </dgm:pt>
    <dgm:pt modelId="{DC9DCFD5-779F-EC4F-8AA9-4048ED3DECE7}" type="sibTrans" cxnId="{56A1A776-69AB-AC4B-8481-62C374D01235}">
      <dgm:prSet/>
      <dgm:spPr/>
      <dgm:t>
        <a:bodyPr/>
        <a:lstStyle/>
        <a:p>
          <a:endParaRPr lang="fr-FR" sz="1600">
            <a:latin typeface="Arial Narrow" charset="0"/>
            <a:ea typeface="Arial Narrow" charset="0"/>
            <a:cs typeface="Arial Narrow" charset="0"/>
          </a:endParaRPr>
        </a:p>
      </dgm:t>
    </dgm:pt>
    <dgm:pt modelId="{BD83A12C-6B34-EC43-9A30-3F8AB11256F0}">
      <dgm:prSet phldrT="[Texte]" custT="1"/>
      <dgm:spPr/>
      <dgm:t>
        <a:bodyPr/>
        <a:lstStyle/>
        <a:p>
          <a:r>
            <a:rPr lang="fr-FR" sz="1600" dirty="0" smtClean="0">
              <a:latin typeface="Arial Narrow" charset="0"/>
              <a:ea typeface="Arial Narrow" charset="0"/>
              <a:cs typeface="Arial Narrow" charset="0"/>
            </a:rPr>
            <a:t>Connaissent moins de nombres (correctement ordonnés ou non)</a:t>
          </a:r>
          <a:endParaRPr lang="fr-FR" sz="1600" dirty="0">
            <a:latin typeface="Arial Narrow" charset="0"/>
            <a:ea typeface="Arial Narrow" charset="0"/>
            <a:cs typeface="Arial Narrow" charset="0"/>
          </a:endParaRPr>
        </a:p>
      </dgm:t>
    </dgm:pt>
    <dgm:pt modelId="{63094FA0-85C5-AA4A-AB83-D874983AFA79}" type="parTrans" cxnId="{C2C7E14B-A021-AE43-A967-C9E99EC37AED}">
      <dgm:prSet/>
      <dgm:spPr/>
      <dgm:t>
        <a:bodyPr/>
        <a:lstStyle/>
        <a:p>
          <a:endParaRPr lang="fr-FR" sz="1600">
            <a:latin typeface="Arial Narrow" charset="0"/>
            <a:ea typeface="Arial Narrow" charset="0"/>
            <a:cs typeface="Arial Narrow" charset="0"/>
          </a:endParaRPr>
        </a:p>
      </dgm:t>
    </dgm:pt>
    <dgm:pt modelId="{1944FEAE-9653-8D46-AD0D-9420E10DAF36}" type="sibTrans" cxnId="{C2C7E14B-A021-AE43-A967-C9E99EC37AED}">
      <dgm:prSet/>
      <dgm:spPr/>
      <dgm:t>
        <a:bodyPr/>
        <a:lstStyle/>
        <a:p>
          <a:endParaRPr lang="fr-FR" sz="1600">
            <a:latin typeface="Arial Narrow" charset="0"/>
            <a:ea typeface="Arial Narrow" charset="0"/>
            <a:cs typeface="Arial Narrow" charset="0"/>
          </a:endParaRPr>
        </a:p>
      </dgm:t>
    </dgm:pt>
    <dgm:pt modelId="{381AB3EF-7665-3646-B09F-14B25A606441}">
      <dgm:prSet phldrT="[Texte]" custT="1"/>
      <dgm:spPr/>
      <dgm:t>
        <a:bodyPr/>
        <a:lstStyle/>
        <a:p>
          <a:r>
            <a:rPr lang="fr-FR" sz="1600" dirty="0" smtClean="0">
              <a:latin typeface="Arial Narrow" charset="0"/>
              <a:ea typeface="Arial Narrow" charset="0"/>
              <a:cs typeface="Arial Narrow" charset="0"/>
            </a:rPr>
            <a:t>Cardinalité non acquise avant 4;5 ans AM</a:t>
          </a:r>
          <a:endParaRPr lang="fr-FR" sz="1600" dirty="0">
            <a:latin typeface="Arial Narrow" charset="0"/>
            <a:ea typeface="Arial Narrow" charset="0"/>
            <a:cs typeface="Arial Narrow" charset="0"/>
          </a:endParaRPr>
        </a:p>
      </dgm:t>
    </dgm:pt>
    <dgm:pt modelId="{F9BAE73E-5077-374E-AD2B-6862BB4CB2EA}" type="parTrans" cxnId="{546B1862-4B4B-C248-A0BF-F0B8161CFE82}">
      <dgm:prSet/>
      <dgm:spPr/>
      <dgm:t>
        <a:bodyPr/>
        <a:lstStyle/>
        <a:p>
          <a:endParaRPr lang="fr-FR" sz="1600">
            <a:latin typeface="Arial Narrow" charset="0"/>
            <a:ea typeface="Arial Narrow" charset="0"/>
            <a:cs typeface="Arial Narrow" charset="0"/>
          </a:endParaRPr>
        </a:p>
      </dgm:t>
    </dgm:pt>
    <dgm:pt modelId="{F4B73475-BED3-8F40-8751-A1EE987C540F}" type="sibTrans" cxnId="{546B1862-4B4B-C248-A0BF-F0B8161CFE82}">
      <dgm:prSet/>
      <dgm:spPr/>
      <dgm:t>
        <a:bodyPr/>
        <a:lstStyle/>
        <a:p>
          <a:endParaRPr lang="fr-FR" sz="1600">
            <a:latin typeface="Arial Narrow" charset="0"/>
            <a:ea typeface="Arial Narrow" charset="0"/>
            <a:cs typeface="Arial Narrow" charset="0"/>
          </a:endParaRPr>
        </a:p>
      </dgm:t>
    </dgm:pt>
    <dgm:pt modelId="{FA411116-BF8A-9249-AA67-913AFC518906}">
      <dgm:prSet phldrT="[Texte]" custT="1"/>
      <dgm:spPr/>
      <dgm:t>
        <a:bodyPr/>
        <a:lstStyle/>
        <a:p>
          <a:r>
            <a:rPr lang="fr-FR" sz="1600" dirty="0" smtClean="0">
              <a:latin typeface="Arial Narrow" charset="0"/>
              <a:ea typeface="Arial Narrow" charset="0"/>
              <a:cs typeface="Arial Narrow" charset="0"/>
            </a:rPr>
            <a:t>Comptage en base ou à rebours moins automatisé</a:t>
          </a:r>
          <a:endParaRPr lang="fr-FR" sz="1600" dirty="0">
            <a:latin typeface="Arial Narrow" charset="0"/>
            <a:ea typeface="Arial Narrow" charset="0"/>
            <a:cs typeface="Arial Narrow" charset="0"/>
          </a:endParaRPr>
        </a:p>
      </dgm:t>
    </dgm:pt>
    <dgm:pt modelId="{1B6B3861-919B-E141-B9E1-70A623276F38}" type="parTrans" cxnId="{ABE5F505-EAE7-984B-9AEA-729B7E424198}">
      <dgm:prSet/>
      <dgm:spPr/>
      <dgm:t>
        <a:bodyPr/>
        <a:lstStyle/>
        <a:p>
          <a:endParaRPr lang="fr-FR" sz="1600">
            <a:latin typeface="Arial Narrow" charset="0"/>
            <a:ea typeface="Arial Narrow" charset="0"/>
            <a:cs typeface="Arial Narrow" charset="0"/>
          </a:endParaRPr>
        </a:p>
      </dgm:t>
    </dgm:pt>
    <dgm:pt modelId="{D73FFD00-3CB1-CC48-A7D6-F8732E725242}" type="sibTrans" cxnId="{ABE5F505-EAE7-984B-9AEA-729B7E424198}">
      <dgm:prSet/>
      <dgm:spPr/>
      <dgm:t>
        <a:bodyPr/>
        <a:lstStyle/>
        <a:p>
          <a:endParaRPr lang="fr-FR" sz="1600">
            <a:latin typeface="Arial Narrow" charset="0"/>
            <a:ea typeface="Arial Narrow" charset="0"/>
            <a:cs typeface="Arial Narrow" charset="0"/>
          </a:endParaRPr>
        </a:p>
      </dgm:t>
    </dgm:pt>
    <dgm:pt modelId="{73199C1D-3D05-CE4F-B40E-EDDA3B28946B}">
      <dgm:prSet phldrT="[Texte]" custT="1"/>
      <dgm:spPr/>
      <dgm:t>
        <a:bodyPr/>
        <a:lstStyle/>
        <a:p>
          <a:r>
            <a:rPr lang="fr-FR" sz="1600" dirty="0" smtClean="0">
              <a:latin typeface="Arial Narrow" charset="0"/>
              <a:ea typeface="Arial Narrow" charset="0"/>
              <a:cs typeface="Arial Narrow" charset="0"/>
            </a:rPr>
            <a:t>Incapacité de réaliser une collection "équivalente"</a:t>
          </a:r>
          <a:endParaRPr lang="fr-FR" sz="1600" dirty="0">
            <a:latin typeface="Arial Narrow" charset="0"/>
            <a:ea typeface="Arial Narrow" charset="0"/>
            <a:cs typeface="Arial Narrow" charset="0"/>
          </a:endParaRPr>
        </a:p>
      </dgm:t>
    </dgm:pt>
    <dgm:pt modelId="{E43AF170-1F39-034B-BCCC-918BCE20431C}" type="parTrans" cxnId="{0CDF3DDC-D365-8B41-B85E-81AF95E365D5}">
      <dgm:prSet/>
      <dgm:spPr/>
      <dgm:t>
        <a:bodyPr/>
        <a:lstStyle/>
        <a:p>
          <a:endParaRPr lang="fr-FR"/>
        </a:p>
      </dgm:t>
    </dgm:pt>
    <dgm:pt modelId="{634B610F-41CE-5146-84E0-C1C8F18238DB}" type="sibTrans" cxnId="{0CDF3DDC-D365-8B41-B85E-81AF95E365D5}">
      <dgm:prSet/>
      <dgm:spPr/>
      <dgm:t>
        <a:bodyPr/>
        <a:lstStyle/>
        <a:p>
          <a:endParaRPr lang="fr-FR"/>
        </a:p>
      </dgm:t>
    </dgm:pt>
    <dgm:pt modelId="{1B5792C7-4007-2449-B611-3FFC1E732075}" type="pres">
      <dgm:prSet presAssocID="{BD5C1564-E739-684F-A26D-01B27509622E}" presName="Name0" presStyleCnt="0">
        <dgm:presLayoutVars>
          <dgm:chMax val="1"/>
          <dgm:chPref val="1"/>
          <dgm:dir/>
          <dgm:animOne val="branch"/>
          <dgm:animLvl val="lvl"/>
        </dgm:presLayoutVars>
      </dgm:prSet>
      <dgm:spPr/>
      <dgm:t>
        <a:bodyPr/>
        <a:lstStyle/>
        <a:p>
          <a:endParaRPr lang="fr-FR"/>
        </a:p>
      </dgm:t>
    </dgm:pt>
    <dgm:pt modelId="{5A67D40E-5903-CE42-BB0F-29A9EE549795}" type="pres">
      <dgm:prSet presAssocID="{5BD55E4E-AB65-E143-8826-F199827E227C}" presName="singleCycle" presStyleCnt="0"/>
      <dgm:spPr/>
    </dgm:pt>
    <dgm:pt modelId="{7E9F4A8B-09A5-4F4C-9D0C-15E6A98E66C5}" type="pres">
      <dgm:prSet presAssocID="{5BD55E4E-AB65-E143-8826-F199827E227C}" presName="singleCenter" presStyleLbl="node1" presStyleIdx="0" presStyleCnt="5" custScaleX="80277" custScaleY="52530">
        <dgm:presLayoutVars>
          <dgm:chMax val="7"/>
          <dgm:chPref val="7"/>
        </dgm:presLayoutVars>
      </dgm:prSet>
      <dgm:spPr/>
      <dgm:t>
        <a:bodyPr/>
        <a:lstStyle/>
        <a:p>
          <a:endParaRPr lang="fr-FR"/>
        </a:p>
      </dgm:t>
    </dgm:pt>
    <dgm:pt modelId="{30EDA2AA-14B9-1148-91D7-64EB618528F2}" type="pres">
      <dgm:prSet presAssocID="{63094FA0-85C5-AA4A-AB83-D874983AFA79}" presName="Name56" presStyleLbl="parChTrans1D2" presStyleIdx="0" presStyleCnt="4"/>
      <dgm:spPr/>
      <dgm:t>
        <a:bodyPr/>
        <a:lstStyle/>
        <a:p>
          <a:endParaRPr lang="fr-FR"/>
        </a:p>
      </dgm:t>
    </dgm:pt>
    <dgm:pt modelId="{28505088-CAC3-074D-B2F8-4A86D3660F37}" type="pres">
      <dgm:prSet presAssocID="{BD83A12C-6B34-EC43-9A30-3F8AB11256F0}" presName="text0" presStyleLbl="node1" presStyleIdx="1" presStyleCnt="5" custScaleX="187653">
        <dgm:presLayoutVars>
          <dgm:bulletEnabled val="1"/>
        </dgm:presLayoutVars>
      </dgm:prSet>
      <dgm:spPr/>
      <dgm:t>
        <a:bodyPr/>
        <a:lstStyle/>
        <a:p>
          <a:endParaRPr lang="fr-FR"/>
        </a:p>
      </dgm:t>
    </dgm:pt>
    <dgm:pt modelId="{95AA3362-9AA5-0C43-86D1-30B5422D1BF0}" type="pres">
      <dgm:prSet presAssocID="{F9BAE73E-5077-374E-AD2B-6862BB4CB2EA}" presName="Name56" presStyleLbl="parChTrans1D2" presStyleIdx="1" presStyleCnt="4"/>
      <dgm:spPr/>
      <dgm:t>
        <a:bodyPr/>
        <a:lstStyle/>
        <a:p>
          <a:endParaRPr lang="fr-FR"/>
        </a:p>
      </dgm:t>
    </dgm:pt>
    <dgm:pt modelId="{AF3074C2-EC9D-E44C-8A85-FA5835094E78}" type="pres">
      <dgm:prSet presAssocID="{381AB3EF-7665-3646-B09F-14B25A606441}" presName="text0" presStyleLbl="node1" presStyleIdx="2" presStyleCnt="5" custScaleX="170858">
        <dgm:presLayoutVars>
          <dgm:bulletEnabled val="1"/>
        </dgm:presLayoutVars>
      </dgm:prSet>
      <dgm:spPr/>
      <dgm:t>
        <a:bodyPr/>
        <a:lstStyle/>
        <a:p>
          <a:endParaRPr lang="fr-FR"/>
        </a:p>
      </dgm:t>
    </dgm:pt>
    <dgm:pt modelId="{777510E4-40BD-074C-9B28-69E6157685D1}" type="pres">
      <dgm:prSet presAssocID="{1B6B3861-919B-E141-B9E1-70A623276F38}" presName="Name56" presStyleLbl="parChTrans1D2" presStyleIdx="2" presStyleCnt="4"/>
      <dgm:spPr/>
      <dgm:t>
        <a:bodyPr/>
        <a:lstStyle/>
        <a:p>
          <a:endParaRPr lang="fr-FR"/>
        </a:p>
      </dgm:t>
    </dgm:pt>
    <dgm:pt modelId="{FFCA7BA1-43CF-CA47-9934-5D16EE94FABB}" type="pres">
      <dgm:prSet presAssocID="{FA411116-BF8A-9249-AA67-913AFC518906}" presName="text0" presStyleLbl="node1" presStyleIdx="3" presStyleCnt="5" custScaleX="209684">
        <dgm:presLayoutVars>
          <dgm:bulletEnabled val="1"/>
        </dgm:presLayoutVars>
      </dgm:prSet>
      <dgm:spPr/>
      <dgm:t>
        <a:bodyPr/>
        <a:lstStyle/>
        <a:p>
          <a:endParaRPr lang="fr-FR"/>
        </a:p>
      </dgm:t>
    </dgm:pt>
    <dgm:pt modelId="{836335A7-1BC0-AD43-B7B5-42F84263B9A8}" type="pres">
      <dgm:prSet presAssocID="{E43AF170-1F39-034B-BCCC-918BCE20431C}" presName="Name56" presStyleLbl="parChTrans1D2" presStyleIdx="3" presStyleCnt="4"/>
      <dgm:spPr/>
      <dgm:t>
        <a:bodyPr/>
        <a:lstStyle/>
        <a:p>
          <a:endParaRPr lang="fr-FR"/>
        </a:p>
      </dgm:t>
    </dgm:pt>
    <dgm:pt modelId="{B2E708E1-D39B-674B-9C4A-EF0CE9FC976C}" type="pres">
      <dgm:prSet presAssocID="{73199C1D-3D05-CE4F-B40E-EDDA3B28946B}" presName="text0" presStyleLbl="node1" presStyleIdx="4" presStyleCnt="5" custScaleX="216880">
        <dgm:presLayoutVars>
          <dgm:bulletEnabled val="1"/>
        </dgm:presLayoutVars>
      </dgm:prSet>
      <dgm:spPr/>
      <dgm:t>
        <a:bodyPr/>
        <a:lstStyle/>
        <a:p>
          <a:endParaRPr lang="fr-FR"/>
        </a:p>
      </dgm:t>
    </dgm:pt>
  </dgm:ptLst>
  <dgm:cxnLst>
    <dgm:cxn modelId="{ABE5F505-EAE7-984B-9AEA-729B7E424198}" srcId="{5BD55E4E-AB65-E143-8826-F199827E227C}" destId="{FA411116-BF8A-9249-AA67-913AFC518906}" srcOrd="2" destOrd="0" parTransId="{1B6B3861-919B-E141-B9E1-70A623276F38}" sibTransId="{D73FFD00-3CB1-CC48-A7D6-F8732E725242}"/>
    <dgm:cxn modelId="{A314B68B-6B59-B24B-A4D7-F9048F94D1A1}" type="presOf" srcId="{BD83A12C-6B34-EC43-9A30-3F8AB11256F0}" destId="{28505088-CAC3-074D-B2F8-4A86D3660F37}" srcOrd="0" destOrd="0" presId="urn:microsoft.com/office/officeart/2008/layout/RadialCluster"/>
    <dgm:cxn modelId="{8C03962F-11CB-F94A-9810-E9F6C02E79C3}" type="presOf" srcId="{381AB3EF-7665-3646-B09F-14B25A606441}" destId="{AF3074C2-EC9D-E44C-8A85-FA5835094E78}" srcOrd="0" destOrd="0" presId="urn:microsoft.com/office/officeart/2008/layout/RadialCluster"/>
    <dgm:cxn modelId="{07E84B1A-D472-3444-8C33-D2016FFB8353}" type="presOf" srcId="{5BD55E4E-AB65-E143-8826-F199827E227C}" destId="{7E9F4A8B-09A5-4F4C-9D0C-15E6A98E66C5}" srcOrd="0" destOrd="0" presId="urn:microsoft.com/office/officeart/2008/layout/RadialCluster"/>
    <dgm:cxn modelId="{546B1862-4B4B-C248-A0BF-F0B8161CFE82}" srcId="{5BD55E4E-AB65-E143-8826-F199827E227C}" destId="{381AB3EF-7665-3646-B09F-14B25A606441}" srcOrd="1" destOrd="0" parTransId="{F9BAE73E-5077-374E-AD2B-6862BB4CB2EA}" sibTransId="{F4B73475-BED3-8F40-8751-A1EE987C540F}"/>
    <dgm:cxn modelId="{4C1CB0E2-DA2F-C246-97F4-FCF02B618B3D}" type="presOf" srcId="{63094FA0-85C5-AA4A-AB83-D874983AFA79}" destId="{30EDA2AA-14B9-1148-91D7-64EB618528F2}" srcOrd="0" destOrd="0" presId="urn:microsoft.com/office/officeart/2008/layout/RadialCluster"/>
    <dgm:cxn modelId="{C2C7E14B-A021-AE43-A967-C9E99EC37AED}" srcId="{5BD55E4E-AB65-E143-8826-F199827E227C}" destId="{BD83A12C-6B34-EC43-9A30-3F8AB11256F0}" srcOrd="0" destOrd="0" parTransId="{63094FA0-85C5-AA4A-AB83-D874983AFA79}" sibTransId="{1944FEAE-9653-8D46-AD0D-9420E10DAF36}"/>
    <dgm:cxn modelId="{216110C4-B754-7848-A5AA-4DF727AC0EA7}" type="presOf" srcId="{FA411116-BF8A-9249-AA67-913AFC518906}" destId="{FFCA7BA1-43CF-CA47-9934-5D16EE94FABB}" srcOrd="0" destOrd="0" presId="urn:microsoft.com/office/officeart/2008/layout/RadialCluster"/>
    <dgm:cxn modelId="{F522DE15-B8CB-3449-BB23-206C5F85850A}" type="presOf" srcId="{F9BAE73E-5077-374E-AD2B-6862BB4CB2EA}" destId="{95AA3362-9AA5-0C43-86D1-30B5422D1BF0}" srcOrd="0" destOrd="0" presId="urn:microsoft.com/office/officeart/2008/layout/RadialCluster"/>
    <dgm:cxn modelId="{0BD4F719-7B30-9F48-8734-34A801B2D680}" type="presOf" srcId="{BD5C1564-E739-684F-A26D-01B27509622E}" destId="{1B5792C7-4007-2449-B611-3FFC1E732075}" srcOrd="0" destOrd="0" presId="urn:microsoft.com/office/officeart/2008/layout/RadialCluster"/>
    <dgm:cxn modelId="{0CDF3DDC-D365-8B41-B85E-81AF95E365D5}" srcId="{5BD55E4E-AB65-E143-8826-F199827E227C}" destId="{73199C1D-3D05-CE4F-B40E-EDDA3B28946B}" srcOrd="3" destOrd="0" parTransId="{E43AF170-1F39-034B-BCCC-918BCE20431C}" sibTransId="{634B610F-41CE-5146-84E0-C1C8F18238DB}"/>
    <dgm:cxn modelId="{87F217EF-3FED-2B4D-A2F7-FB7817AC7357}" type="presOf" srcId="{1B6B3861-919B-E141-B9E1-70A623276F38}" destId="{777510E4-40BD-074C-9B28-69E6157685D1}" srcOrd="0" destOrd="0" presId="urn:microsoft.com/office/officeart/2008/layout/RadialCluster"/>
    <dgm:cxn modelId="{39AB83C9-6D43-244A-A81D-7E1806CA8C70}" type="presOf" srcId="{E43AF170-1F39-034B-BCCC-918BCE20431C}" destId="{836335A7-1BC0-AD43-B7B5-42F84263B9A8}" srcOrd="0" destOrd="0" presId="urn:microsoft.com/office/officeart/2008/layout/RadialCluster"/>
    <dgm:cxn modelId="{56A1A776-69AB-AC4B-8481-62C374D01235}" srcId="{BD5C1564-E739-684F-A26D-01B27509622E}" destId="{5BD55E4E-AB65-E143-8826-F199827E227C}" srcOrd="0" destOrd="0" parTransId="{ED239C3A-CDFA-C74F-8679-D8DB4ADA4D1F}" sibTransId="{DC9DCFD5-779F-EC4F-8AA9-4048ED3DECE7}"/>
    <dgm:cxn modelId="{A7FFEC0C-FC66-2A40-8AA0-46CC4BD2569E}" type="presOf" srcId="{73199C1D-3D05-CE4F-B40E-EDDA3B28946B}" destId="{B2E708E1-D39B-674B-9C4A-EF0CE9FC976C}" srcOrd="0" destOrd="0" presId="urn:microsoft.com/office/officeart/2008/layout/RadialCluster"/>
    <dgm:cxn modelId="{D1D8179F-5F0B-EB46-861B-176EBCE21E8C}" type="presParOf" srcId="{1B5792C7-4007-2449-B611-3FFC1E732075}" destId="{5A67D40E-5903-CE42-BB0F-29A9EE549795}" srcOrd="0" destOrd="0" presId="urn:microsoft.com/office/officeart/2008/layout/RadialCluster"/>
    <dgm:cxn modelId="{F064ACB8-E9D7-8949-B3D6-77625DFF8E9E}" type="presParOf" srcId="{5A67D40E-5903-CE42-BB0F-29A9EE549795}" destId="{7E9F4A8B-09A5-4F4C-9D0C-15E6A98E66C5}" srcOrd="0" destOrd="0" presId="urn:microsoft.com/office/officeart/2008/layout/RadialCluster"/>
    <dgm:cxn modelId="{361CE5B3-CE60-A345-849B-F34ABBCC42B1}" type="presParOf" srcId="{5A67D40E-5903-CE42-BB0F-29A9EE549795}" destId="{30EDA2AA-14B9-1148-91D7-64EB618528F2}" srcOrd="1" destOrd="0" presId="urn:microsoft.com/office/officeart/2008/layout/RadialCluster"/>
    <dgm:cxn modelId="{8F2C8C40-BA21-F347-894E-094EFCF5F2C3}" type="presParOf" srcId="{5A67D40E-5903-CE42-BB0F-29A9EE549795}" destId="{28505088-CAC3-074D-B2F8-4A86D3660F37}" srcOrd="2" destOrd="0" presId="urn:microsoft.com/office/officeart/2008/layout/RadialCluster"/>
    <dgm:cxn modelId="{C57F7018-2230-4649-872D-79FB51232164}" type="presParOf" srcId="{5A67D40E-5903-CE42-BB0F-29A9EE549795}" destId="{95AA3362-9AA5-0C43-86D1-30B5422D1BF0}" srcOrd="3" destOrd="0" presId="urn:microsoft.com/office/officeart/2008/layout/RadialCluster"/>
    <dgm:cxn modelId="{6B9416AE-8CBE-2A45-8ED1-CDF12EB95016}" type="presParOf" srcId="{5A67D40E-5903-CE42-BB0F-29A9EE549795}" destId="{AF3074C2-EC9D-E44C-8A85-FA5835094E78}" srcOrd="4" destOrd="0" presId="urn:microsoft.com/office/officeart/2008/layout/RadialCluster"/>
    <dgm:cxn modelId="{6D833853-5F45-974D-B9DD-8920A5465B44}" type="presParOf" srcId="{5A67D40E-5903-CE42-BB0F-29A9EE549795}" destId="{777510E4-40BD-074C-9B28-69E6157685D1}" srcOrd="5" destOrd="0" presId="urn:microsoft.com/office/officeart/2008/layout/RadialCluster"/>
    <dgm:cxn modelId="{9999FCA2-DF67-3646-B4C6-C6B687F2C614}" type="presParOf" srcId="{5A67D40E-5903-CE42-BB0F-29A9EE549795}" destId="{FFCA7BA1-43CF-CA47-9934-5D16EE94FABB}" srcOrd="6" destOrd="0" presId="urn:microsoft.com/office/officeart/2008/layout/RadialCluster"/>
    <dgm:cxn modelId="{79CBCD8B-72EC-F241-9C35-9AB1F8305B72}" type="presParOf" srcId="{5A67D40E-5903-CE42-BB0F-29A9EE549795}" destId="{836335A7-1BC0-AD43-B7B5-42F84263B9A8}" srcOrd="7" destOrd="0" presId="urn:microsoft.com/office/officeart/2008/layout/RadialCluster"/>
    <dgm:cxn modelId="{0C1B3625-A0C3-4A4D-BECD-165490445D72}" type="presParOf" srcId="{5A67D40E-5903-CE42-BB0F-29A9EE549795}" destId="{B2E708E1-D39B-674B-9C4A-EF0CE9FC976C}" srcOrd="8"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0519C-67F9-B441-8A3D-D6CA19AE2351}">
      <dsp:nvSpPr>
        <dsp:cNvPr id="0" name=""/>
        <dsp:cNvSpPr/>
      </dsp:nvSpPr>
      <dsp:spPr>
        <a:xfrm>
          <a:off x="1835772" y="2346958"/>
          <a:ext cx="2195531" cy="1893348"/>
        </a:xfrm>
        <a:prstGeom prst="hexagon">
          <a:avLst>
            <a:gd name="adj" fmla="val 25000"/>
            <a:gd name="vf" fmla="val 11547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49530" rIns="0" bIns="49530" numCol="1" spcCol="1270" anchor="ctr" anchorCtr="0">
          <a:noAutofit/>
        </a:bodyPr>
        <a:lstStyle/>
        <a:p>
          <a:pPr lvl="0" algn="ctr" defTabSz="1733550">
            <a:lnSpc>
              <a:spcPct val="90000"/>
            </a:lnSpc>
            <a:spcBef>
              <a:spcPct val="0"/>
            </a:spcBef>
            <a:spcAft>
              <a:spcPct val="35000"/>
            </a:spcAft>
          </a:pPr>
          <a:r>
            <a:rPr lang="fr-FR" sz="3900" kern="1200" dirty="0" smtClean="0">
              <a:latin typeface="Arial Narrow" charset="0"/>
              <a:ea typeface="Arial Narrow" charset="0"/>
              <a:cs typeface="Arial Narrow" charset="0"/>
            </a:rPr>
            <a:t>Lire et écrire</a:t>
          </a:r>
          <a:endParaRPr lang="fr-FR" sz="3900" kern="1200" dirty="0">
            <a:latin typeface="Arial Narrow" charset="0"/>
            <a:ea typeface="Arial Narrow" charset="0"/>
            <a:cs typeface="Arial Narrow" charset="0"/>
          </a:endParaRPr>
        </a:p>
      </dsp:txBody>
      <dsp:txXfrm>
        <a:off x="2176512" y="2640800"/>
        <a:ext cx="1514051" cy="1305664"/>
      </dsp:txXfrm>
    </dsp:sp>
    <dsp:sp modelId="{5980D081-D4D7-6F40-9728-E2F68D092666}">
      <dsp:nvSpPr>
        <dsp:cNvPr id="0" name=""/>
        <dsp:cNvSpPr/>
      </dsp:nvSpPr>
      <dsp:spPr>
        <a:xfrm>
          <a:off x="1904334" y="3183072"/>
          <a:ext cx="256530" cy="221410"/>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35C609F8-6C22-1647-8BF2-DDBC9F9C5583}">
      <dsp:nvSpPr>
        <dsp:cNvPr id="0" name=""/>
        <dsp:cNvSpPr/>
      </dsp:nvSpPr>
      <dsp:spPr>
        <a:xfrm>
          <a:off x="0" y="1327014"/>
          <a:ext cx="2195531" cy="1893348"/>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w="635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BF09B3F2-4321-2D47-82ED-04E007CAAC08}">
      <dsp:nvSpPr>
        <dsp:cNvPr id="0" name=""/>
        <dsp:cNvSpPr/>
      </dsp:nvSpPr>
      <dsp:spPr>
        <a:xfrm>
          <a:off x="1496042" y="2959040"/>
          <a:ext cx="256530" cy="221410"/>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2DF41BCE-C1CD-9F4B-98A2-AE5E40B1F85F}">
      <dsp:nvSpPr>
        <dsp:cNvPr id="0" name=""/>
        <dsp:cNvSpPr/>
      </dsp:nvSpPr>
      <dsp:spPr>
        <a:xfrm>
          <a:off x="3672314" y="1327014"/>
          <a:ext cx="2195531" cy="1893348"/>
        </a:xfrm>
        <a:prstGeom prst="hexagon">
          <a:avLst>
            <a:gd name="adj" fmla="val 25000"/>
            <a:gd name="vf" fmla="val 115470"/>
          </a:avLst>
        </a:prstGeom>
        <a:gradFill rotWithShape="0">
          <a:gsLst>
            <a:gs pos="0">
              <a:schemeClr val="accent1">
                <a:shade val="80000"/>
                <a:hueOff val="349281"/>
                <a:satOff val="-6256"/>
                <a:lumOff val="26585"/>
                <a:alphaOff val="0"/>
                <a:satMod val="103000"/>
                <a:lumMod val="102000"/>
                <a:tint val="94000"/>
              </a:schemeClr>
            </a:gs>
            <a:gs pos="50000">
              <a:schemeClr val="accent1">
                <a:shade val="80000"/>
                <a:hueOff val="349281"/>
                <a:satOff val="-6256"/>
                <a:lumOff val="26585"/>
                <a:alphaOff val="0"/>
                <a:satMod val="110000"/>
                <a:lumMod val="100000"/>
                <a:shade val="100000"/>
              </a:schemeClr>
            </a:gs>
            <a:gs pos="100000">
              <a:schemeClr val="accent1">
                <a:shade val="80000"/>
                <a:hueOff val="349281"/>
                <a:satOff val="-6256"/>
                <a:lumOff val="2658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49530" rIns="0" bIns="49530" numCol="1" spcCol="1270" anchor="ctr" anchorCtr="0">
          <a:noAutofit/>
        </a:bodyPr>
        <a:lstStyle/>
        <a:p>
          <a:pPr lvl="0" algn="ctr" defTabSz="1733550">
            <a:lnSpc>
              <a:spcPct val="90000"/>
            </a:lnSpc>
            <a:spcBef>
              <a:spcPct val="0"/>
            </a:spcBef>
            <a:spcAft>
              <a:spcPct val="35000"/>
            </a:spcAft>
          </a:pPr>
          <a:r>
            <a:rPr lang="fr-FR" sz="3900" kern="1200" dirty="0" smtClean="0">
              <a:latin typeface="Arial Narrow" charset="0"/>
              <a:ea typeface="Arial Narrow" charset="0"/>
              <a:cs typeface="Arial Narrow" charset="0"/>
            </a:rPr>
            <a:t>Calculer</a:t>
          </a:r>
          <a:endParaRPr lang="fr-FR" sz="3900" kern="1200" dirty="0">
            <a:latin typeface="Arial Narrow" charset="0"/>
            <a:ea typeface="Arial Narrow" charset="0"/>
            <a:cs typeface="Arial Narrow" charset="0"/>
          </a:endParaRPr>
        </a:p>
      </dsp:txBody>
      <dsp:txXfrm>
        <a:off x="4013054" y="1620856"/>
        <a:ext cx="1514051" cy="1305664"/>
      </dsp:txXfrm>
    </dsp:sp>
    <dsp:sp modelId="{9C73C547-9908-E543-ACB0-8956674269A5}">
      <dsp:nvSpPr>
        <dsp:cNvPr id="0" name=""/>
        <dsp:cNvSpPr/>
      </dsp:nvSpPr>
      <dsp:spPr>
        <a:xfrm>
          <a:off x="5168357" y="2959040"/>
          <a:ext cx="256530" cy="221410"/>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1DD00F7F-AE8E-C44B-816F-679918AC56F3}">
      <dsp:nvSpPr>
        <dsp:cNvPr id="0" name=""/>
        <dsp:cNvSpPr/>
      </dsp:nvSpPr>
      <dsp:spPr>
        <a:xfrm>
          <a:off x="5508086" y="2346958"/>
          <a:ext cx="2195531" cy="1893348"/>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a:ln w="6350" cap="flat" cmpd="sng" algn="ctr">
          <a:solidFill>
            <a:schemeClr val="accent1">
              <a:shade val="80000"/>
              <a:hueOff val="349281"/>
              <a:satOff val="-6256"/>
              <a:lumOff val="26585"/>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F4622D5-C978-994F-90FC-B7A3D440AFE3}">
      <dsp:nvSpPr>
        <dsp:cNvPr id="0" name=""/>
        <dsp:cNvSpPr/>
      </dsp:nvSpPr>
      <dsp:spPr>
        <a:xfrm>
          <a:off x="5576649" y="3183072"/>
          <a:ext cx="256530" cy="221410"/>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46BAAF-0294-EB4B-A91F-7C9B907F86F0}">
      <dsp:nvSpPr>
        <dsp:cNvPr id="0" name=""/>
        <dsp:cNvSpPr/>
      </dsp:nvSpPr>
      <dsp:spPr>
        <a:xfrm>
          <a:off x="7304" y="0"/>
          <a:ext cx="4366458" cy="1508759"/>
        </a:xfrm>
        <a:prstGeom prst="chevron">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fr-FR" sz="1600" kern="1200" dirty="0" smtClean="0">
              <a:latin typeface="Arial Narrow" charset="0"/>
              <a:ea typeface="Arial Narrow" charset="0"/>
              <a:cs typeface="Arial Narrow" charset="0"/>
            </a:rPr>
            <a:t>Le vocabulaire prédit la conscience phonologique</a:t>
          </a:r>
          <a:endParaRPr lang="fr-FR" sz="1600" kern="1200" dirty="0">
            <a:latin typeface="Arial Narrow" charset="0"/>
            <a:ea typeface="Arial Narrow" charset="0"/>
            <a:cs typeface="Arial Narrow" charset="0"/>
          </a:endParaRPr>
        </a:p>
      </dsp:txBody>
      <dsp:txXfrm>
        <a:off x="761684" y="0"/>
        <a:ext cx="2857699" cy="1508759"/>
      </dsp:txXfrm>
    </dsp:sp>
    <dsp:sp modelId="{865EA3A1-08E4-3F4D-9A37-B1A462CBD963}">
      <dsp:nvSpPr>
        <dsp:cNvPr id="0" name=""/>
        <dsp:cNvSpPr/>
      </dsp:nvSpPr>
      <dsp:spPr>
        <a:xfrm>
          <a:off x="3937117" y="0"/>
          <a:ext cx="4366458" cy="1508759"/>
        </a:xfrm>
        <a:prstGeom prst="chevron">
          <a:avLst/>
        </a:prstGeom>
        <a:gradFill rotWithShape="0">
          <a:gsLst>
            <a:gs pos="0">
              <a:schemeClr val="accent1">
                <a:shade val="80000"/>
                <a:hueOff val="349281"/>
                <a:satOff val="-6256"/>
                <a:lumOff val="26585"/>
                <a:alphaOff val="0"/>
                <a:satMod val="103000"/>
                <a:lumMod val="102000"/>
                <a:tint val="94000"/>
              </a:schemeClr>
            </a:gs>
            <a:gs pos="50000">
              <a:schemeClr val="accent1">
                <a:shade val="80000"/>
                <a:hueOff val="349281"/>
                <a:satOff val="-6256"/>
                <a:lumOff val="26585"/>
                <a:alphaOff val="0"/>
                <a:satMod val="110000"/>
                <a:lumMod val="100000"/>
                <a:shade val="100000"/>
              </a:schemeClr>
            </a:gs>
            <a:gs pos="100000">
              <a:schemeClr val="accent1">
                <a:shade val="80000"/>
                <a:hueOff val="349281"/>
                <a:satOff val="-6256"/>
                <a:lumOff val="2658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fr-FR" sz="1600" kern="1200" dirty="0" smtClean="0">
              <a:latin typeface="Arial Narrow" charset="0"/>
              <a:ea typeface="Arial Narrow" charset="0"/>
              <a:cs typeface="Arial Narrow" charset="0"/>
            </a:rPr>
            <a:t>Un niveau lexical plus important = associé à une meilleure conscience phonologique</a:t>
          </a:r>
          <a:endParaRPr lang="fr-FR" sz="1600" kern="1200" dirty="0">
            <a:latin typeface="Arial Narrow" charset="0"/>
            <a:ea typeface="Arial Narrow" charset="0"/>
            <a:cs typeface="Arial Narrow" charset="0"/>
          </a:endParaRPr>
        </a:p>
      </dsp:txBody>
      <dsp:txXfrm>
        <a:off x="4691497" y="0"/>
        <a:ext cx="2857699" cy="15087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46BAAF-0294-EB4B-A91F-7C9B907F86F0}">
      <dsp:nvSpPr>
        <dsp:cNvPr id="0" name=""/>
        <dsp:cNvSpPr/>
      </dsp:nvSpPr>
      <dsp:spPr>
        <a:xfrm>
          <a:off x="7304" y="0"/>
          <a:ext cx="4366458" cy="1508759"/>
        </a:xfrm>
        <a:prstGeom prst="chevron">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fr-FR" sz="1600" kern="1200" dirty="0" smtClean="0">
              <a:latin typeface="Arial Narrow" charset="0"/>
              <a:ea typeface="Arial Narrow" charset="0"/>
              <a:cs typeface="Arial Narrow" charset="0"/>
            </a:rPr>
            <a:t>La correspondance graphème-phonèmes + la mémoire phonologique</a:t>
          </a:r>
          <a:endParaRPr lang="fr-FR" sz="1600" kern="1200" dirty="0">
            <a:latin typeface="Arial Narrow" charset="0"/>
            <a:ea typeface="Arial Narrow" charset="0"/>
            <a:cs typeface="Arial Narrow" charset="0"/>
          </a:endParaRPr>
        </a:p>
      </dsp:txBody>
      <dsp:txXfrm>
        <a:off x="761684" y="0"/>
        <a:ext cx="2857699" cy="1508759"/>
      </dsp:txXfrm>
    </dsp:sp>
    <dsp:sp modelId="{865EA3A1-08E4-3F4D-9A37-B1A462CBD963}">
      <dsp:nvSpPr>
        <dsp:cNvPr id="0" name=""/>
        <dsp:cNvSpPr/>
      </dsp:nvSpPr>
      <dsp:spPr>
        <a:xfrm>
          <a:off x="3937117" y="0"/>
          <a:ext cx="4366458" cy="1508759"/>
        </a:xfrm>
        <a:prstGeom prst="chevron">
          <a:avLst/>
        </a:prstGeom>
        <a:gradFill rotWithShape="0">
          <a:gsLst>
            <a:gs pos="0">
              <a:schemeClr val="accent1">
                <a:shade val="80000"/>
                <a:hueOff val="349281"/>
                <a:satOff val="-6256"/>
                <a:lumOff val="26585"/>
                <a:alphaOff val="0"/>
                <a:satMod val="103000"/>
                <a:lumMod val="102000"/>
                <a:tint val="94000"/>
              </a:schemeClr>
            </a:gs>
            <a:gs pos="50000">
              <a:schemeClr val="accent1">
                <a:shade val="80000"/>
                <a:hueOff val="349281"/>
                <a:satOff val="-6256"/>
                <a:lumOff val="26585"/>
                <a:alphaOff val="0"/>
                <a:satMod val="110000"/>
                <a:lumMod val="100000"/>
                <a:shade val="100000"/>
              </a:schemeClr>
            </a:gs>
            <a:gs pos="100000">
              <a:schemeClr val="accent1">
                <a:shade val="80000"/>
                <a:hueOff val="349281"/>
                <a:satOff val="-6256"/>
                <a:lumOff val="2658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fr-FR" sz="1600" kern="1200" dirty="0" smtClean="0">
              <a:latin typeface="Arial Narrow" charset="0"/>
              <a:ea typeface="Arial Narrow" charset="0"/>
              <a:cs typeface="Arial Narrow" charset="0"/>
            </a:rPr>
            <a:t>Décodage de non-mots</a:t>
          </a:r>
          <a:endParaRPr lang="fr-FR" sz="1600" kern="1200" dirty="0">
            <a:latin typeface="Arial Narrow" charset="0"/>
            <a:ea typeface="Arial Narrow" charset="0"/>
            <a:cs typeface="Arial Narrow" charset="0"/>
          </a:endParaRPr>
        </a:p>
      </dsp:txBody>
      <dsp:txXfrm>
        <a:off x="4691497" y="0"/>
        <a:ext cx="2857699" cy="15087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0C379-AA2E-F949-A70C-A79A0E101E49}">
      <dsp:nvSpPr>
        <dsp:cNvPr id="0" name=""/>
        <dsp:cNvSpPr/>
      </dsp:nvSpPr>
      <dsp:spPr>
        <a:xfrm>
          <a:off x="3894" y="486493"/>
          <a:ext cx="2266950" cy="906780"/>
        </a:xfrm>
        <a:prstGeom prst="chevron">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fr-FR" sz="1400" b="1" i="1" kern="1200" dirty="0" smtClean="0">
              <a:solidFill>
                <a:schemeClr val="tx1"/>
              </a:solidFill>
              <a:latin typeface="Arial Narrow" charset="0"/>
              <a:ea typeface="Arial Narrow" charset="0"/>
              <a:cs typeface="Arial Narrow" charset="0"/>
            </a:rPr>
            <a:t>Temps 1</a:t>
          </a:r>
        </a:p>
        <a:p>
          <a:pPr lvl="0" algn="ctr" defTabSz="622300">
            <a:lnSpc>
              <a:spcPct val="90000"/>
            </a:lnSpc>
            <a:spcBef>
              <a:spcPct val="0"/>
            </a:spcBef>
            <a:spcAft>
              <a:spcPct val="35000"/>
            </a:spcAft>
          </a:pPr>
          <a:r>
            <a:rPr lang="fr-FR" sz="1400" kern="1200" dirty="0" smtClean="0">
              <a:solidFill>
                <a:schemeClr val="tx1"/>
              </a:solidFill>
              <a:latin typeface="Arial Narrow" charset="0"/>
              <a:ea typeface="Arial Narrow" charset="0"/>
              <a:cs typeface="Arial Narrow" charset="0"/>
            </a:rPr>
            <a:t>prétest</a:t>
          </a:r>
          <a:endParaRPr lang="fr-FR" sz="1400" kern="1200" dirty="0">
            <a:solidFill>
              <a:schemeClr val="tx1"/>
            </a:solidFill>
            <a:latin typeface="Arial Narrow" charset="0"/>
            <a:ea typeface="Arial Narrow" charset="0"/>
            <a:cs typeface="Arial Narrow" charset="0"/>
          </a:endParaRPr>
        </a:p>
      </dsp:txBody>
      <dsp:txXfrm>
        <a:off x="457284" y="486493"/>
        <a:ext cx="1360170" cy="906780"/>
      </dsp:txXfrm>
    </dsp:sp>
    <dsp:sp modelId="{0A35F6F1-BC4A-864F-BE0D-E427ED0E289D}">
      <dsp:nvSpPr>
        <dsp:cNvPr id="0" name=""/>
        <dsp:cNvSpPr/>
      </dsp:nvSpPr>
      <dsp:spPr>
        <a:xfrm>
          <a:off x="2044149" y="486493"/>
          <a:ext cx="2266950" cy="906780"/>
        </a:xfrm>
        <a:prstGeom prst="chevron">
          <a:avLst/>
        </a:prstGeom>
        <a:solidFill>
          <a:schemeClr val="accent1">
            <a:shade val="80000"/>
            <a:hueOff val="116427"/>
            <a:satOff val="-2085"/>
            <a:lumOff val="886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fr-FR" sz="1400" b="1" i="1" kern="1200" dirty="0" smtClean="0">
              <a:solidFill>
                <a:schemeClr val="tx1"/>
              </a:solidFill>
              <a:latin typeface="Arial Narrow" charset="0"/>
              <a:ea typeface="Arial Narrow" charset="0"/>
              <a:cs typeface="Arial Narrow" charset="0"/>
            </a:rPr>
            <a:t>Temps 2</a:t>
          </a:r>
          <a:endParaRPr lang="nl-BE" sz="1400" b="1" i="1" kern="1200" dirty="0" smtClean="0">
            <a:solidFill>
              <a:schemeClr val="tx1"/>
            </a:solidFill>
            <a:latin typeface="Arial Narrow" charset="0"/>
            <a:ea typeface="Arial Narrow" charset="0"/>
            <a:cs typeface="Arial Narrow" charset="0"/>
          </a:endParaRPr>
        </a:p>
        <a:p>
          <a:pPr lvl="0" algn="ctr" defTabSz="622300">
            <a:lnSpc>
              <a:spcPct val="90000"/>
            </a:lnSpc>
            <a:spcBef>
              <a:spcPct val="0"/>
            </a:spcBef>
            <a:spcAft>
              <a:spcPct val="35000"/>
            </a:spcAft>
          </a:pPr>
          <a:r>
            <a:rPr lang="fr-FR" sz="1400" kern="1200" dirty="0" smtClean="0">
              <a:solidFill>
                <a:schemeClr val="tx1"/>
              </a:solidFill>
              <a:latin typeface="Arial Narrow" charset="0"/>
              <a:ea typeface="Arial Narrow" charset="0"/>
              <a:cs typeface="Arial Narrow" charset="0"/>
            </a:rPr>
            <a:t>ligne de base (moyenne des 2 séances)</a:t>
          </a:r>
          <a:endParaRPr lang="fr-FR" sz="1400" kern="1200" dirty="0">
            <a:solidFill>
              <a:schemeClr val="tx1"/>
            </a:solidFill>
            <a:latin typeface="Arial Narrow" charset="0"/>
            <a:ea typeface="Arial Narrow" charset="0"/>
            <a:cs typeface="Arial Narrow" charset="0"/>
          </a:endParaRPr>
        </a:p>
      </dsp:txBody>
      <dsp:txXfrm>
        <a:off x="2497539" y="486493"/>
        <a:ext cx="1360170" cy="906780"/>
      </dsp:txXfrm>
    </dsp:sp>
    <dsp:sp modelId="{ED314431-808C-874F-A010-8FE95C27D6E4}">
      <dsp:nvSpPr>
        <dsp:cNvPr id="0" name=""/>
        <dsp:cNvSpPr/>
      </dsp:nvSpPr>
      <dsp:spPr>
        <a:xfrm>
          <a:off x="4084404" y="486493"/>
          <a:ext cx="2266950" cy="906780"/>
        </a:xfrm>
        <a:prstGeom prst="chevron">
          <a:avLst/>
        </a:prstGeom>
        <a:solidFill>
          <a:schemeClr val="accent1">
            <a:shade val="80000"/>
            <a:hueOff val="232854"/>
            <a:satOff val="-4171"/>
            <a:lumOff val="1772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fr-FR" sz="1400" b="1" i="1" kern="1200" dirty="0" smtClean="0">
              <a:solidFill>
                <a:schemeClr val="tx1"/>
              </a:solidFill>
              <a:latin typeface="Arial Narrow" charset="0"/>
              <a:ea typeface="Arial Narrow" charset="0"/>
              <a:cs typeface="Arial Narrow" charset="0"/>
            </a:rPr>
            <a:t>Temps 3</a:t>
          </a:r>
        </a:p>
        <a:p>
          <a:pPr lvl="0" algn="ctr" defTabSz="622300">
            <a:lnSpc>
              <a:spcPct val="90000"/>
            </a:lnSpc>
            <a:spcBef>
              <a:spcPct val="0"/>
            </a:spcBef>
            <a:spcAft>
              <a:spcPct val="35000"/>
            </a:spcAft>
          </a:pPr>
          <a:r>
            <a:rPr lang="fr-FR" sz="1400" kern="1200" dirty="0" smtClean="0">
              <a:solidFill>
                <a:schemeClr val="tx1"/>
              </a:solidFill>
              <a:latin typeface="Arial Narrow" charset="0"/>
              <a:ea typeface="Arial Narrow" charset="0"/>
              <a:cs typeface="Arial Narrow" charset="0"/>
            </a:rPr>
            <a:t>posttest à 1 semaine</a:t>
          </a:r>
          <a:endParaRPr lang="fr-FR" sz="1400" kern="1200" dirty="0">
            <a:solidFill>
              <a:schemeClr val="tx1"/>
            </a:solidFill>
            <a:latin typeface="Arial Narrow" charset="0"/>
            <a:ea typeface="Arial Narrow" charset="0"/>
            <a:cs typeface="Arial Narrow" charset="0"/>
          </a:endParaRPr>
        </a:p>
      </dsp:txBody>
      <dsp:txXfrm>
        <a:off x="4537794" y="486493"/>
        <a:ext cx="1360170" cy="906780"/>
      </dsp:txXfrm>
    </dsp:sp>
    <dsp:sp modelId="{985DA26B-B290-E645-9D1B-7813C884ADEE}">
      <dsp:nvSpPr>
        <dsp:cNvPr id="0" name=""/>
        <dsp:cNvSpPr/>
      </dsp:nvSpPr>
      <dsp:spPr>
        <a:xfrm>
          <a:off x="6124659" y="486493"/>
          <a:ext cx="2266950" cy="906780"/>
        </a:xfrm>
        <a:prstGeom prst="chevron">
          <a:avLst/>
        </a:prstGeom>
        <a:solidFill>
          <a:schemeClr val="accent1">
            <a:shade val="80000"/>
            <a:hueOff val="349281"/>
            <a:satOff val="-6256"/>
            <a:lumOff val="2658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fr-FR" sz="1400" b="1" i="1" kern="1200" dirty="0" smtClean="0">
              <a:solidFill>
                <a:schemeClr val="tx1"/>
              </a:solidFill>
              <a:latin typeface="Arial Narrow" charset="0"/>
              <a:ea typeface="Arial Narrow" charset="0"/>
              <a:cs typeface="Arial Narrow" charset="0"/>
            </a:rPr>
            <a:t>Temps 4</a:t>
          </a:r>
          <a:r>
            <a:rPr lang="fr-FR" sz="1400" kern="1200" dirty="0" smtClean="0">
              <a:solidFill>
                <a:schemeClr val="tx1"/>
              </a:solidFill>
              <a:latin typeface="Arial Narrow" charset="0"/>
              <a:ea typeface="Arial Narrow" charset="0"/>
              <a:cs typeface="Arial Narrow" charset="0"/>
            </a:rPr>
            <a:t> </a:t>
          </a:r>
        </a:p>
        <a:p>
          <a:pPr lvl="0" algn="ctr" defTabSz="622300">
            <a:lnSpc>
              <a:spcPct val="90000"/>
            </a:lnSpc>
            <a:spcBef>
              <a:spcPct val="0"/>
            </a:spcBef>
            <a:spcAft>
              <a:spcPct val="35000"/>
            </a:spcAft>
          </a:pPr>
          <a:r>
            <a:rPr lang="fr-FR" sz="1400" kern="1200" dirty="0" smtClean="0">
              <a:solidFill>
                <a:schemeClr val="tx1"/>
              </a:solidFill>
              <a:latin typeface="Arial Narrow" charset="0"/>
              <a:ea typeface="Arial Narrow" charset="0"/>
              <a:cs typeface="Arial Narrow" charset="0"/>
            </a:rPr>
            <a:t> posttest à 3 mois</a:t>
          </a:r>
          <a:endParaRPr lang="fr-FR" sz="1400" kern="1200" dirty="0">
            <a:solidFill>
              <a:schemeClr val="tx1"/>
            </a:solidFill>
            <a:latin typeface="Arial Narrow" charset="0"/>
            <a:ea typeface="Arial Narrow" charset="0"/>
            <a:cs typeface="Arial Narrow" charset="0"/>
          </a:endParaRPr>
        </a:p>
      </dsp:txBody>
      <dsp:txXfrm>
        <a:off x="6578049" y="486493"/>
        <a:ext cx="1360170" cy="9067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A7076-6885-4645-A47B-0B5E449FC4B7}">
      <dsp:nvSpPr>
        <dsp:cNvPr id="0" name=""/>
        <dsp:cNvSpPr/>
      </dsp:nvSpPr>
      <dsp:spPr>
        <a:xfrm>
          <a:off x="0" y="229869"/>
          <a:ext cx="2565400" cy="1539240"/>
        </a:xfrm>
        <a:prstGeom prst="rect">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latin typeface="Arial Narrow" charset="0"/>
              <a:ea typeface="Arial Narrow" charset="0"/>
              <a:cs typeface="Arial Narrow" charset="0"/>
            </a:rPr>
            <a:t>Utilisation adéquate de la chaîne verbale (litanie des nombres)</a:t>
          </a:r>
          <a:endParaRPr lang="fr-FR" sz="1600" kern="1200" dirty="0">
            <a:latin typeface="Arial Narrow" charset="0"/>
            <a:ea typeface="Arial Narrow" charset="0"/>
            <a:cs typeface="Arial Narrow" charset="0"/>
          </a:endParaRPr>
        </a:p>
      </dsp:txBody>
      <dsp:txXfrm>
        <a:off x="0" y="229869"/>
        <a:ext cx="2565400" cy="1539240"/>
      </dsp:txXfrm>
    </dsp:sp>
    <dsp:sp modelId="{74231587-F952-3B45-A7D8-D540396CE496}">
      <dsp:nvSpPr>
        <dsp:cNvPr id="0" name=""/>
        <dsp:cNvSpPr/>
      </dsp:nvSpPr>
      <dsp:spPr>
        <a:xfrm>
          <a:off x="2821940" y="229869"/>
          <a:ext cx="2565400" cy="1539240"/>
        </a:xfrm>
        <a:prstGeom prst="rect">
          <a:avLst/>
        </a:prstGeom>
        <a:gradFill rotWithShape="0">
          <a:gsLst>
            <a:gs pos="0">
              <a:schemeClr val="accent1">
                <a:shade val="50000"/>
                <a:hueOff val="134164"/>
                <a:satOff val="-3267"/>
                <a:lumOff val="14299"/>
                <a:alphaOff val="0"/>
                <a:satMod val="103000"/>
                <a:lumMod val="102000"/>
                <a:tint val="94000"/>
              </a:schemeClr>
            </a:gs>
            <a:gs pos="50000">
              <a:schemeClr val="accent1">
                <a:shade val="50000"/>
                <a:hueOff val="134164"/>
                <a:satOff val="-3267"/>
                <a:lumOff val="14299"/>
                <a:alphaOff val="0"/>
                <a:satMod val="110000"/>
                <a:lumMod val="100000"/>
                <a:shade val="100000"/>
              </a:schemeClr>
            </a:gs>
            <a:gs pos="100000">
              <a:schemeClr val="accent1">
                <a:shade val="50000"/>
                <a:hueOff val="134164"/>
                <a:satOff val="-3267"/>
                <a:lumOff val="1429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latin typeface="Arial Narrow" charset="0"/>
              <a:ea typeface="Arial Narrow" charset="0"/>
              <a:cs typeface="Arial Narrow" charset="0"/>
            </a:rPr>
            <a:t>Comptage et ses propriétés</a:t>
          </a:r>
          <a:endParaRPr lang="fr-FR" sz="1600" kern="1200" dirty="0">
            <a:latin typeface="Arial Narrow" charset="0"/>
            <a:ea typeface="Arial Narrow" charset="0"/>
            <a:cs typeface="Arial Narrow" charset="0"/>
          </a:endParaRPr>
        </a:p>
      </dsp:txBody>
      <dsp:txXfrm>
        <a:off x="2821940" y="229869"/>
        <a:ext cx="2565400" cy="1539240"/>
      </dsp:txXfrm>
    </dsp:sp>
    <dsp:sp modelId="{093865F1-A25D-E244-A3CF-9FD759719B26}">
      <dsp:nvSpPr>
        <dsp:cNvPr id="0" name=""/>
        <dsp:cNvSpPr/>
      </dsp:nvSpPr>
      <dsp:spPr>
        <a:xfrm>
          <a:off x="5643880" y="229869"/>
          <a:ext cx="2565400" cy="1539240"/>
        </a:xfrm>
        <a:prstGeom prst="rect">
          <a:avLst/>
        </a:prstGeom>
        <a:gradFill rotWithShape="0">
          <a:gsLst>
            <a:gs pos="0">
              <a:schemeClr val="accent1">
                <a:shade val="50000"/>
                <a:hueOff val="268328"/>
                <a:satOff val="-6535"/>
                <a:lumOff val="28597"/>
                <a:alphaOff val="0"/>
                <a:satMod val="103000"/>
                <a:lumMod val="102000"/>
                <a:tint val="94000"/>
              </a:schemeClr>
            </a:gs>
            <a:gs pos="50000">
              <a:schemeClr val="accent1">
                <a:shade val="50000"/>
                <a:hueOff val="268328"/>
                <a:satOff val="-6535"/>
                <a:lumOff val="28597"/>
                <a:alphaOff val="0"/>
                <a:satMod val="110000"/>
                <a:lumMod val="100000"/>
                <a:shade val="100000"/>
              </a:schemeClr>
            </a:gs>
            <a:gs pos="100000">
              <a:schemeClr val="accent1">
                <a:shade val="50000"/>
                <a:hueOff val="268328"/>
                <a:satOff val="-6535"/>
                <a:lumOff val="2859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latin typeface="Arial Narrow" charset="0"/>
              <a:ea typeface="Arial Narrow" charset="0"/>
              <a:cs typeface="Arial Narrow" charset="0"/>
            </a:rPr>
            <a:t>Opérations logiques sur les nombres (conservation, sériation, etc.)</a:t>
          </a:r>
          <a:endParaRPr lang="fr-FR" sz="1600" kern="1200" dirty="0">
            <a:latin typeface="Arial Narrow" charset="0"/>
            <a:ea typeface="Arial Narrow" charset="0"/>
            <a:cs typeface="Arial Narrow" charset="0"/>
          </a:endParaRPr>
        </a:p>
      </dsp:txBody>
      <dsp:txXfrm>
        <a:off x="5643880" y="229869"/>
        <a:ext cx="2565400" cy="1539240"/>
      </dsp:txXfrm>
    </dsp:sp>
    <dsp:sp modelId="{5484900E-BB62-BC47-B96F-AFA532968C4B}">
      <dsp:nvSpPr>
        <dsp:cNvPr id="0" name=""/>
        <dsp:cNvSpPr/>
      </dsp:nvSpPr>
      <dsp:spPr>
        <a:xfrm>
          <a:off x="0" y="2025650"/>
          <a:ext cx="2565400" cy="1539240"/>
        </a:xfrm>
        <a:prstGeom prst="rect">
          <a:avLst/>
        </a:prstGeom>
        <a:gradFill rotWithShape="0">
          <a:gsLst>
            <a:gs pos="0">
              <a:schemeClr val="accent1">
                <a:shade val="50000"/>
                <a:hueOff val="402491"/>
                <a:satOff val="-9802"/>
                <a:lumOff val="42896"/>
                <a:alphaOff val="0"/>
                <a:satMod val="103000"/>
                <a:lumMod val="102000"/>
                <a:tint val="94000"/>
              </a:schemeClr>
            </a:gs>
            <a:gs pos="50000">
              <a:schemeClr val="accent1">
                <a:shade val="50000"/>
                <a:hueOff val="402491"/>
                <a:satOff val="-9802"/>
                <a:lumOff val="42896"/>
                <a:alphaOff val="0"/>
                <a:satMod val="110000"/>
                <a:lumMod val="100000"/>
                <a:shade val="100000"/>
              </a:schemeClr>
            </a:gs>
            <a:gs pos="100000">
              <a:schemeClr val="accent1">
                <a:shade val="50000"/>
                <a:hueOff val="402491"/>
                <a:satOff val="-9802"/>
                <a:lumOff val="4289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latin typeface="Arial Narrow" charset="0"/>
              <a:ea typeface="Arial Narrow" charset="0"/>
              <a:cs typeface="Arial Narrow" charset="0"/>
            </a:rPr>
            <a:t>Acquisition des faits arithmétiques</a:t>
          </a:r>
          <a:endParaRPr lang="fr-FR" sz="1600" kern="1200" dirty="0">
            <a:latin typeface="Arial Narrow" charset="0"/>
            <a:ea typeface="Arial Narrow" charset="0"/>
            <a:cs typeface="Arial Narrow" charset="0"/>
          </a:endParaRPr>
        </a:p>
      </dsp:txBody>
      <dsp:txXfrm>
        <a:off x="0" y="2025650"/>
        <a:ext cx="2565400" cy="1539240"/>
      </dsp:txXfrm>
    </dsp:sp>
    <dsp:sp modelId="{B936AE12-42D6-2249-8442-622D3E27BC24}">
      <dsp:nvSpPr>
        <dsp:cNvPr id="0" name=""/>
        <dsp:cNvSpPr/>
      </dsp:nvSpPr>
      <dsp:spPr>
        <a:xfrm>
          <a:off x="2821940" y="2025649"/>
          <a:ext cx="2565400" cy="1539240"/>
        </a:xfrm>
        <a:prstGeom prst="rect">
          <a:avLst/>
        </a:prstGeom>
        <a:gradFill rotWithShape="0">
          <a:gsLst>
            <a:gs pos="0">
              <a:schemeClr val="accent1">
                <a:shade val="50000"/>
                <a:hueOff val="268328"/>
                <a:satOff val="-6535"/>
                <a:lumOff val="28597"/>
                <a:alphaOff val="0"/>
                <a:satMod val="103000"/>
                <a:lumMod val="102000"/>
                <a:tint val="94000"/>
              </a:schemeClr>
            </a:gs>
            <a:gs pos="50000">
              <a:schemeClr val="accent1">
                <a:shade val="50000"/>
                <a:hueOff val="268328"/>
                <a:satOff val="-6535"/>
                <a:lumOff val="28597"/>
                <a:alphaOff val="0"/>
                <a:satMod val="110000"/>
                <a:lumMod val="100000"/>
                <a:shade val="100000"/>
              </a:schemeClr>
            </a:gs>
            <a:gs pos="100000">
              <a:schemeClr val="accent1">
                <a:shade val="50000"/>
                <a:hueOff val="268328"/>
                <a:satOff val="-6535"/>
                <a:lumOff val="2859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latin typeface="Arial Narrow" charset="0"/>
              <a:ea typeface="Arial Narrow" charset="0"/>
              <a:cs typeface="Arial Narrow" charset="0"/>
            </a:rPr>
            <a:t>Maîtrise des opérations</a:t>
          </a:r>
          <a:endParaRPr lang="fr-FR" sz="1600" kern="1200" dirty="0">
            <a:latin typeface="Arial Narrow" charset="0"/>
            <a:ea typeface="Arial Narrow" charset="0"/>
            <a:cs typeface="Arial Narrow" charset="0"/>
          </a:endParaRPr>
        </a:p>
      </dsp:txBody>
      <dsp:txXfrm>
        <a:off x="2821940" y="2025649"/>
        <a:ext cx="2565400" cy="1539240"/>
      </dsp:txXfrm>
    </dsp:sp>
    <dsp:sp modelId="{01D2657F-1167-5047-8AC9-AA7FBE052570}">
      <dsp:nvSpPr>
        <dsp:cNvPr id="0" name=""/>
        <dsp:cNvSpPr/>
      </dsp:nvSpPr>
      <dsp:spPr>
        <a:xfrm>
          <a:off x="5643880" y="2025649"/>
          <a:ext cx="2565400" cy="1539240"/>
        </a:xfrm>
        <a:prstGeom prst="rect">
          <a:avLst/>
        </a:prstGeom>
        <a:gradFill rotWithShape="0">
          <a:gsLst>
            <a:gs pos="0">
              <a:schemeClr val="accent1">
                <a:shade val="50000"/>
                <a:hueOff val="134164"/>
                <a:satOff val="-3267"/>
                <a:lumOff val="14299"/>
                <a:alphaOff val="0"/>
                <a:satMod val="103000"/>
                <a:lumMod val="102000"/>
                <a:tint val="94000"/>
              </a:schemeClr>
            </a:gs>
            <a:gs pos="50000">
              <a:schemeClr val="accent1">
                <a:shade val="50000"/>
                <a:hueOff val="134164"/>
                <a:satOff val="-3267"/>
                <a:lumOff val="14299"/>
                <a:alphaOff val="0"/>
                <a:satMod val="110000"/>
                <a:lumMod val="100000"/>
                <a:shade val="100000"/>
              </a:schemeClr>
            </a:gs>
            <a:gs pos="100000">
              <a:schemeClr val="accent1">
                <a:shade val="50000"/>
                <a:hueOff val="134164"/>
                <a:satOff val="-3267"/>
                <a:lumOff val="1429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latin typeface="Arial Narrow" charset="0"/>
              <a:ea typeface="Arial Narrow" charset="0"/>
              <a:cs typeface="Arial Narrow" charset="0"/>
            </a:rPr>
            <a:t>Résolution de problèmes arithmétiques simples</a:t>
          </a:r>
          <a:endParaRPr lang="fr-FR" sz="1600" kern="1200" dirty="0">
            <a:latin typeface="Arial Narrow" charset="0"/>
            <a:ea typeface="Arial Narrow" charset="0"/>
            <a:cs typeface="Arial Narrow" charset="0"/>
          </a:endParaRPr>
        </a:p>
      </dsp:txBody>
      <dsp:txXfrm>
        <a:off x="5643880" y="2025649"/>
        <a:ext cx="2565400" cy="15392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F4A8B-09A5-4F4C-9D0C-15E6A98E66C5}">
      <dsp:nvSpPr>
        <dsp:cNvPr id="0" name=""/>
        <dsp:cNvSpPr/>
      </dsp:nvSpPr>
      <dsp:spPr>
        <a:xfrm>
          <a:off x="3524025" y="2293781"/>
          <a:ext cx="1311507" cy="858197"/>
        </a:xfrm>
        <a:prstGeom prst="round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fr-FR" sz="1600" kern="1200" dirty="0" smtClean="0">
              <a:latin typeface="Arial Narrow" charset="0"/>
              <a:ea typeface="Arial Narrow" charset="0"/>
              <a:cs typeface="Arial Narrow" charset="0"/>
            </a:rPr>
            <a:t>Comptage</a:t>
          </a:r>
          <a:endParaRPr lang="fr-FR" sz="1600" kern="1200" dirty="0">
            <a:latin typeface="Arial Narrow" charset="0"/>
            <a:ea typeface="Arial Narrow" charset="0"/>
            <a:cs typeface="Arial Narrow" charset="0"/>
          </a:endParaRPr>
        </a:p>
      </dsp:txBody>
      <dsp:txXfrm>
        <a:off x="3565919" y="2335675"/>
        <a:ext cx="1227719" cy="774409"/>
      </dsp:txXfrm>
    </dsp:sp>
    <dsp:sp modelId="{30EDA2AA-14B9-1148-91D7-64EB618528F2}">
      <dsp:nvSpPr>
        <dsp:cNvPr id="0" name=""/>
        <dsp:cNvSpPr/>
      </dsp:nvSpPr>
      <dsp:spPr>
        <a:xfrm rot="16200000">
          <a:off x="3580421" y="1694423"/>
          <a:ext cx="1198715" cy="0"/>
        </a:xfrm>
        <a:custGeom>
          <a:avLst/>
          <a:gdLst/>
          <a:ahLst/>
          <a:cxnLst/>
          <a:rect l="0" t="0" r="0" b="0"/>
          <a:pathLst>
            <a:path>
              <a:moveTo>
                <a:pt x="0" y="0"/>
              </a:moveTo>
              <a:lnTo>
                <a:pt x="1198715" y="0"/>
              </a:lnTo>
            </a:path>
          </a:pathLst>
        </a:custGeom>
        <a:noFill/>
        <a:ln w="12700" cap="flat" cmpd="sng" algn="ctr">
          <a:solidFill>
            <a:schemeClr val="accent1">
              <a:tint val="99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8505088-CAC3-074D-B2F8-4A86D3660F37}">
      <dsp:nvSpPr>
        <dsp:cNvPr id="0" name=""/>
        <dsp:cNvSpPr/>
      </dsp:nvSpPr>
      <dsp:spPr>
        <a:xfrm>
          <a:off x="3152756" y="467"/>
          <a:ext cx="2054045" cy="1094597"/>
        </a:xfrm>
        <a:prstGeom prst="roundRect">
          <a:avLst/>
        </a:prstGeom>
        <a:gradFill rotWithShape="0">
          <a:gsLst>
            <a:gs pos="0">
              <a:schemeClr val="accent1">
                <a:shade val="80000"/>
                <a:hueOff val="87320"/>
                <a:satOff val="-1564"/>
                <a:lumOff val="6646"/>
                <a:alphaOff val="0"/>
                <a:satMod val="103000"/>
                <a:lumMod val="102000"/>
                <a:tint val="94000"/>
              </a:schemeClr>
            </a:gs>
            <a:gs pos="50000">
              <a:schemeClr val="accent1">
                <a:shade val="80000"/>
                <a:hueOff val="87320"/>
                <a:satOff val="-1564"/>
                <a:lumOff val="6646"/>
                <a:alphaOff val="0"/>
                <a:satMod val="110000"/>
                <a:lumMod val="100000"/>
                <a:shade val="100000"/>
              </a:schemeClr>
            </a:gs>
            <a:gs pos="100000">
              <a:schemeClr val="accent1">
                <a:shade val="80000"/>
                <a:hueOff val="87320"/>
                <a:satOff val="-1564"/>
                <a:lumOff val="664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fr-FR" sz="1600" kern="1200" dirty="0" smtClean="0">
              <a:latin typeface="Arial Narrow" charset="0"/>
              <a:ea typeface="Arial Narrow" charset="0"/>
              <a:cs typeface="Arial Narrow" charset="0"/>
            </a:rPr>
            <a:t>Connaissent moins de nombres (correctement ordonnés ou non)</a:t>
          </a:r>
          <a:endParaRPr lang="fr-FR" sz="1600" kern="1200" dirty="0">
            <a:latin typeface="Arial Narrow" charset="0"/>
            <a:ea typeface="Arial Narrow" charset="0"/>
            <a:cs typeface="Arial Narrow" charset="0"/>
          </a:endParaRPr>
        </a:p>
      </dsp:txBody>
      <dsp:txXfrm>
        <a:off x="3206190" y="53901"/>
        <a:ext cx="1947177" cy="987729"/>
      </dsp:txXfrm>
    </dsp:sp>
    <dsp:sp modelId="{95AA3362-9AA5-0C43-86D1-30B5422D1BF0}">
      <dsp:nvSpPr>
        <dsp:cNvPr id="0" name=""/>
        <dsp:cNvSpPr/>
      </dsp:nvSpPr>
      <dsp:spPr>
        <a:xfrm>
          <a:off x="4835532" y="2722880"/>
          <a:ext cx="584255" cy="0"/>
        </a:xfrm>
        <a:custGeom>
          <a:avLst/>
          <a:gdLst/>
          <a:ahLst/>
          <a:cxnLst/>
          <a:rect l="0" t="0" r="0" b="0"/>
          <a:pathLst>
            <a:path>
              <a:moveTo>
                <a:pt x="0" y="0"/>
              </a:moveTo>
              <a:lnTo>
                <a:pt x="584255" y="0"/>
              </a:lnTo>
            </a:path>
          </a:pathLst>
        </a:custGeom>
        <a:noFill/>
        <a:ln w="12700" cap="flat" cmpd="sng" algn="ctr">
          <a:solidFill>
            <a:schemeClr val="accent1">
              <a:tint val="99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F3074C2-EC9D-E44C-8A85-FA5835094E78}">
      <dsp:nvSpPr>
        <dsp:cNvPr id="0" name=""/>
        <dsp:cNvSpPr/>
      </dsp:nvSpPr>
      <dsp:spPr>
        <a:xfrm>
          <a:off x="5419788" y="2175581"/>
          <a:ext cx="1870207" cy="1094597"/>
        </a:xfrm>
        <a:prstGeom prst="roundRect">
          <a:avLst/>
        </a:prstGeom>
        <a:gradFill rotWithShape="0">
          <a:gsLst>
            <a:gs pos="0">
              <a:schemeClr val="accent1">
                <a:shade val="80000"/>
                <a:hueOff val="174641"/>
                <a:satOff val="-3128"/>
                <a:lumOff val="13293"/>
                <a:alphaOff val="0"/>
                <a:satMod val="103000"/>
                <a:lumMod val="102000"/>
                <a:tint val="94000"/>
              </a:schemeClr>
            </a:gs>
            <a:gs pos="50000">
              <a:schemeClr val="accent1">
                <a:shade val="80000"/>
                <a:hueOff val="174641"/>
                <a:satOff val="-3128"/>
                <a:lumOff val="13293"/>
                <a:alphaOff val="0"/>
                <a:satMod val="110000"/>
                <a:lumMod val="100000"/>
                <a:shade val="100000"/>
              </a:schemeClr>
            </a:gs>
            <a:gs pos="100000">
              <a:schemeClr val="accent1">
                <a:shade val="80000"/>
                <a:hueOff val="174641"/>
                <a:satOff val="-3128"/>
                <a:lumOff val="1329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fr-FR" sz="1600" kern="1200" dirty="0" smtClean="0">
              <a:latin typeface="Arial Narrow" charset="0"/>
              <a:ea typeface="Arial Narrow" charset="0"/>
              <a:cs typeface="Arial Narrow" charset="0"/>
            </a:rPr>
            <a:t>Cardinalité non acquise avant 4;5 ans AM</a:t>
          </a:r>
          <a:endParaRPr lang="fr-FR" sz="1600" kern="1200" dirty="0">
            <a:latin typeface="Arial Narrow" charset="0"/>
            <a:ea typeface="Arial Narrow" charset="0"/>
            <a:cs typeface="Arial Narrow" charset="0"/>
          </a:endParaRPr>
        </a:p>
      </dsp:txBody>
      <dsp:txXfrm>
        <a:off x="5473222" y="2229015"/>
        <a:ext cx="1763339" cy="987729"/>
      </dsp:txXfrm>
    </dsp:sp>
    <dsp:sp modelId="{777510E4-40BD-074C-9B28-69E6157685D1}">
      <dsp:nvSpPr>
        <dsp:cNvPr id="0" name=""/>
        <dsp:cNvSpPr/>
      </dsp:nvSpPr>
      <dsp:spPr>
        <a:xfrm rot="5400000">
          <a:off x="3580421" y="3751336"/>
          <a:ext cx="1198715" cy="0"/>
        </a:xfrm>
        <a:custGeom>
          <a:avLst/>
          <a:gdLst/>
          <a:ahLst/>
          <a:cxnLst/>
          <a:rect l="0" t="0" r="0" b="0"/>
          <a:pathLst>
            <a:path>
              <a:moveTo>
                <a:pt x="0" y="0"/>
              </a:moveTo>
              <a:lnTo>
                <a:pt x="1198715" y="0"/>
              </a:lnTo>
            </a:path>
          </a:pathLst>
        </a:custGeom>
        <a:noFill/>
        <a:ln w="12700" cap="flat" cmpd="sng" algn="ctr">
          <a:solidFill>
            <a:schemeClr val="accent1">
              <a:tint val="99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FCA7BA1-43CF-CA47-9934-5D16EE94FABB}">
      <dsp:nvSpPr>
        <dsp:cNvPr id="0" name=""/>
        <dsp:cNvSpPr/>
      </dsp:nvSpPr>
      <dsp:spPr>
        <a:xfrm>
          <a:off x="3032180" y="4350694"/>
          <a:ext cx="2295196" cy="1094597"/>
        </a:xfrm>
        <a:prstGeom prst="roundRect">
          <a:avLst/>
        </a:prstGeom>
        <a:gradFill rotWithShape="0">
          <a:gsLst>
            <a:gs pos="0">
              <a:schemeClr val="accent1">
                <a:shade val="80000"/>
                <a:hueOff val="261961"/>
                <a:satOff val="-4692"/>
                <a:lumOff val="19939"/>
                <a:alphaOff val="0"/>
                <a:satMod val="103000"/>
                <a:lumMod val="102000"/>
                <a:tint val="94000"/>
              </a:schemeClr>
            </a:gs>
            <a:gs pos="50000">
              <a:schemeClr val="accent1">
                <a:shade val="80000"/>
                <a:hueOff val="261961"/>
                <a:satOff val="-4692"/>
                <a:lumOff val="19939"/>
                <a:alphaOff val="0"/>
                <a:satMod val="110000"/>
                <a:lumMod val="100000"/>
                <a:shade val="100000"/>
              </a:schemeClr>
            </a:gs>
            <a:gs pos="100000">
              <a:schemeClr val="accent1">
                <a:shade val="80000"/>
                <a:hueOff val="261961"/>
                <a:satOff val="-4692"/>
                <a:lumOff val="1993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fr-FR" sz="1600" kern="1200" dirty="0" smtClean="0">
              <a:latin typeface="Arial Narrow" charset="0"/>
              <a:ea typeface="Arial Narrow" charset="0"/>
              <a:cs typeface="Arial Narrow" charset="0"/>
            </a:rPr>
            <a:t>Comptage en base ou à rebours moins automatisé</a:t>
          </a:r>
          <a:endParaRPr lang="fr-FR" sz="1600" kern="1200" dirty="0">
            <a:latin typeface="Arial Narrow" charset="0"/>
            <a:ea typeface="Arial Narrow" charset="0"/>
            <a:cs typeface="Arial Narrow" charset="0"/>
          </a:endParaRPr>
        </a:p>
      </dsp:txBody>
      <dsp:txXfrm>
        <a:off x="3085614" y="4404128"/>
        <a:ext cx="2188328" cy="987729"/>
      </dsp:txXfrm>
    </dsp:sp>
    <dsp:sp modelId="{836335A7-1BC0-AD43-B7B5-42F84263B9A8}">
      <dsp:nvSpPr>
        <dsp:cNvPr id="0" name=""/>
        <dsp:cNvSpPr/>
      </dsp:nvSpPr>
      <dsp:spPr>
        <a:xfrm rot="10800000">
          <a:off x="3191647" y="2722880"/>
          <a:ext cx="332377" cy="0"/>
        </a:xfrm>
        <a:custGeom>
          <a:avLst/>
          <a:gdLst/>
          <a:ahLst/>
          <a:cxnLst/>
          <a:rect l="0" t="0" r="0" b="0"/>
          <a:pathLst>
            <a:path>
              <a:moveTo>
                <a:pt x="0" y="0"/>
              </a:moveTo>
              <a:lnTo>
                <a:pt x="332377" y="0"/>
              </a:lnTo>
            </a:path>
          </a:pathLst>
        </a:custGeom>
        <a:noFill/>
        <a:ln w="12700" cap="flat" cmpd="sng" algn="ctr">
          <a:solidFill>
            <a:schemeClr val="accent1">
              <a:tint val="99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2E708E1-D39B-674B-9C4A-EF0CE9FC976C}">
      <dsp:nvSpPr>
        <dsp:cNvPr id="0" name=""/>
        <dsp:cNvSpPr/>
      </dsp:nvSpPr>
      <dsp:spPr>
        <a:xfrm>
          <a:off x="817684" y="2175581"/>
          <a:ext cx="2373963" cy="1094597"/>
        </a:xfrm>
        <a:prstGeom prst="roundRect">
          <a:avLst/>
        </a:prstGeom>
        <a:gradFill rotWithShape="0">
          <a:gsLst>
            <a:gs pos="0">
              <a:schemeClr val="accent1">
                <a:shade val="80000"/>
                <a:hueOff val="349281"/>
                <a:satOff val="-6256"/>
                <a:lumOff val="26585"/>
                <a:alphaOff val="0"/>
                <a:satMod val="103000"/>
                <a:lumMod val="102000"/>
                <a:tint val="94000"/>
              </a:schemeClr>
            </a:gs>
            <a:gs pos="50000">
              <a:schemeClr val="accent1">
                <a:shade val="80000"/>
                <a:hueOff val="349281"/>
                <a:satOff val="-6256"/>
                <a:lumOff val="26585"/>
                <a:alphaOff val="0"/>
                <a:satMod val="110000"/>
                <a:lumMod val="100000"/>
                <a:shade val="100000"/>
              </a:schemeClr>
            </a:gs>
            <a:gs pos="100000">
              <a:schemeClr val="accent1">
                <a:shade val="80000"/>
                <a:hueOff val="349281"/>
                <a:satOff val="-6256"/>
                <a:lumOff val="2658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fr-FR" sz="1600" kern="1200" dirty="0" smtClean="0">
              <a:latin typeface="Arial Narrow" charset="0"/>
              <a:ea typeface="Arial Narrow" charset="0"/>
              <a:cs typeface="Arial Narrow" charset="0"/>
            </a:rPr>
            <a:t>Incapacité de réaliser une collection "équivalente"</a:t>
          </a:r>
          <a:endParaRPr lang="fr-FR" sz="1600" kern="1200" dirty="0">
            <a:latin typeface="Arial Narrow" charset="0"/>
            <a:ea typeface="Arial Narrow" charset="0"/>
            <a:cs typeface="Arial Narrow" charset="0"/>
          </a:endParaRPr>
        </a:p>
      </dsp:txBody>
      <dsp:txXfrm>
        <a:off x="871118" y="2229015"/>
        <a:ext cx="2267095" cy="987729"/>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CCF22B-F140-A246-BEA0-391E56197050}" type="datetimeFigureOut">
              <a:rPr lang="fr-FR" smtClean="0"/>
              <a:t>14/05/17</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1F92DE-87A6-8944-8BB8-FAA1699EC4A5}" type="slidenum">
              <a:rPr lang="fr-FR" smtClean="0"/>
              <a:t>‹#›</a:t>
            </a:fld>
            <a:endParaRPr lang="fr-FR"/>
          </a:p>
        </p:txBody>
      </p:sp>
    </p:spTree>
    <p:extLst>
      <p:ext uri="{BB962C8B-B14F-4D97-AF65-F5344CB8AC3E}">
        <p14:creationId xmlns:p14="http://schemas.microsoft.com/office/powerpoint/2010/main" val="1642226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51F92DE-87A6-8944-8BB8-FAA1699EC4A5}" type="slidenum">
              <a:rPr lang="fr-FR" smtClean="0"/>
              <a:t>1</a:t>
            </a:fld>
            <a:endParaRPr lang="fr-FR"/>
          </a:p>
        </p:txBody>
      </p:sp>
    </p:spTree>
    <p:extLst>
      <p:ext uri="{BB962C8B-B14F-4D97-AF65-F5344CB8AC3E}">
        <p14:creationId xmlns:p14="http://schemas.microsoft.com/office/powerpoint/2010/main" val="823088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rtl="0" eaLnBrk="1" fontAlgn="t" latinLnBrk="0" hangingPunct="1"/>
            <a:r>
              <a:rPr lang="fr-FR" sz="1200" b="1" i="0" u="none" strike="noStrike" kern="1200" dirty="0" smtClean="0">
                <a:solidFill>
                  <a:schemeClr val="tx1"/>
                </a:solidFill>
                <a:effectLst/>
                <a:latin typeface="+mn-lt"/>
                <a:ea typeface="+mn-ea"/>
                <a:cs typeface="+mn-cs"/>
              </a:rPr>
              <a:t>Difficultés rencontrées</a:t>
            </a:r>
            <a:r>
              <a:rPr lang="fr-FR" sz="1200" b="1" i="0" u="none" strike="noStrike" kern="1200" baseline="0" dirty="0" smtClean="0">
                <a:solidFill>
                  <a:schemeClr val="tx1"/>
                </a:solidFill>
                <a:effectLst/>
                <a:latin typeface="+mn-lt"/>
                <a:ea typeface="+mn-ea"/>
                <a:cs typeface="+mn-cs"/>
              </a:rPr>
              <a:t> dans l'acquisition du langage écrit chez les personnes trisomiques 21</a:t>
            </a:r>
            <a:endParaRPr lang="fr-FR" sz="1200" b="0" i="0" u="none" strike="noStrike" kern="1200" dirty="0" smtClean="0">
              <a:solidFill>
                <a:schemeClr val="tx1"/>
              </a:solidFill>
              <a:effectLst/>
              <a:latin typeface="+mn-lt"/>
              <a:ea typeface="+mn-ea"/>
              <a:cs typeface="+mn-cs"/>
            </a:endParaRPr>
          </a:p>
          <a:p>
            <a:pPr marL="171450" indent="-171450" rtl="0" eaLnBrk="1" fontAlgn="t" latinLnBrk="0" hangingPunct="1">
              <a:buFont typeface="Arial" charset="0"/>
              <a:buChar char="•"/>
            </a:pPr>
            <a:r>
              <a:rPr lang="fr-FR" sz="1200" b="0" i="0" u="none" strike="noStrike" kern="1200" dirty="0" smtClean="0">
                <a:solidFill>
                  <a:schemeClr val="tx1"/>
                </a:solidFill>
                <a:effectLst/>
                <a:latin typeface="+mn-lt"/>
                <a:ea typeface="+mn-ea"/>
                <a:cs typeface="+mn-cs"/>
              </a:rPr>
              <a:t>Conscience phonologique déficitaire </a:t>
            </a:r>
            <a:r>
              <a:rPr lang="fr-FR" sz="1200" b="0" i="0" u="none" strike="noStrike" kern="1200" baseline="0" dirty="0" smtClean="0">
                <a:solidFill>
                  <a:schemeClr val="tx1"/>
                </a:solidFill>
                <a:effectLst/>
                <a:latin typeface="+mn-lt"/>
                <a:ea typeface="+mn-ea"/>
                <a:cs typeface="+mn-cs"/>
              </a:rPr>
              <a:t> ➠ </a:t>
            </a:r>
            <a:r>
              <a:rPr lang="fr-FR" sz="1200" b="0" i="0" u="none" strike="noStrike" kern="1200" dirty="0" smtClean="0">
                <a:solidFill>
                  <a:schemeClr val="tx1"/>
                </a:solidFill>
                <a:effectLst/>
                <a:latin typeface="+mn-lt"/>
                <a:ea typeface="+mn-ea"/>
                <a:cs typeface="+mn-cs"/>
              </a:rPr>
              <a:t>difficultés de segmentation des mots en phonèmes et de manipulation de ceux-ci).</a:t>
            </a:r>
          </a:p>
          <a:p>
            <a:pPr marL="171450" indent="-171450" rtl="0" eaLnBrk="1" fontAlgn="t" latinLnBrk="0" hangingPunct="1">
              <a:buFont typeface="Arial" charset="0"/>
              <a:buChar char="•"/>
            </a:pPr>
            <a:endParaRPr lang="fr-FR" sz="1200" b="0" i="0" u="none" strike="noStrike" kern="1200" dirty="0" smtClean="0">
              <a:solidFill>
                <a:schemeClr val="tx1"/>
              </a:solidFill>
              <a:effectLst/>
              <a:latin typeface="+mn-lt"/>
              <a:ea typeface="+mn-ea"/>
              <a:cs typeface="+mn-cs"/>
            </a:endParaRPr>
          </a:p>
          <a:p>
            <a:pPr marL="171450" indent="-171450" rtl="0" eaLnBrk="1" fontAlgn="t" latinLnBrk="0" hangingPunct="1">
              <a:buFont typeface="Arial" charset="0"/>
              <a:buChar char="•"/>
            </a:pPr>
            <a:r>
              <a:rPr lang="fr-FR" sz="1200" b="0" i="0" u="none" strike="noStrike" kern="1200" dirty="0" smtClean="0">
                <a:solidFill>
                  <a:schemeClr val="tx1"/>
                </a:solidFill>
                <a:effectLst/>
                <a:latin typeface="+mn-lt"/>
                <a:ea typeface="+mn-ea"/>
                <a:cs typeface="+mn-cs"/>
              </a:rPr>
              <a:t>Prépondérance d’utilisation d’une stratégie logographique de lecture avec difficulté de passage à une stratégie alphabétique. </a:t>
            </a:r>
          </a:p>
          <a:p>
            <a:pPr marL="171450" indent="-171450" rtl="0" eaLnBrk="1" fontAlgn="t" latinLnBrk="0" hangingPunct="1">
              <a:buFont typeface="Arial" charset="0"/>
              <a:buChar char="•"/>
            </a:pPr>
            <a:endParaRPr lang="fr-FR" sz="1200" b="0" i="0" u="none" strike="noStrike" kern="1200" dirty="0" smtClean="0">
              <a:solidFill>
                <a:schemeClr val="tx1"/>
              </a:solidFill>
              <a:effectLst/>
              <a:latin typeface="+mn-lt"/>
              <a:ea typeface="+mn-ea"/>
              <a:cs typeface="+mn-cs"/>
            </a:endParaRPr>
          </a:p>
          <a:p>
            <a:pPr marL="171450" indent="-171450" rtl="0" eaLnBrk="1" fontAlgn="t" latinLnBrk="0" hangingPunct="1">
              <a:buFont typeface="Arial" charset="0"/>
              <a:buChar char="•"/>
            </a:pPr>
            <a:r>
              <a:rPr lang="fr-FR" sz="1200" b="0" i="0" u="none" strike="noStrike" kern="1200" dirty="0" smtClean="0">
                <a:solidFill>
                  <a:schemeClr val="tx1"/>
                </a:solidFill>
                <a:effectLst/>
                <a:latin typeface="+mn-lt"/>
                <a:ea typeface="+mn-ea"/>
                <a:cs typeface="+mn-cs"/>
              </a:rPr>
              <a:t>Difficultés d’application des règles de correspondance </a:t>
            </a:r>
            <a:r>
              <a:rPr lang="fr-FR" sz="1200" b="0" i="0" u="none" strike="noStrike" kern="1200" dirty="0" err="1" smtClean="0">
                <a:solidFill>
                  <a:schemeClr val="tx1"/>
                </a:solidFill>
                <a:effectLst/>
                <a:latin typeface="+mn-lt"/>
                <a:ea typeface="+mn-ea"/>
                <a:cs typeface="+mn-cs"/>
              </a:rPr>
              <a:t>grapho-phonologiques</a:t>
            </a:r>
            <a:r>
              <a:rPr lang="fr-FR" sz="1200" b="0" i="0" u="none" strike="noStrike" kern="1200" dirty="0" smtClean="0">
                <a:solidFill>
                  <a:schemeClr val="tx1"/>
                </a:solidFill>
                <a:effectLst/>
                <a:latin typeface="+mn-lt"/>
                <a:ea typeface="+mn-ea"/>
                <a:cs typeface="+mn-cs"/>
              </a:rPr>
              <a:t>. </a:t>
            </a:r>
          </a:p>
          <a:p>
            <a:pPr marL="171450" indent="-171450" rtl="0" eaLnBrk="1" fontAlgn="t" latinLnBrk="0" hangingPunct="1">
              <a:buFont typeface="Arial" charset="0"/>
              <a:buChar char="•"/>
            </a:pPr>
            <a:endParaRPr lang="fr-FR" sz="1200" b="0" i="0" u="none" strike="noStrike" kern="1200" dirty="0" smtClean="0">
              <a:solidFill>
                <a:schemeClr val="tx1"/>
              </a:solidFill>
              <a:effectLst/>
              <a:latin typeface="+mn-lt"/>
              <a:ea typeface="+mn-ea"/>
              <a:cs typeface="+mn-cs"/>
            </a:endParaRPr>
          </a:p>
          <a:p>
            <a:pPr marL="171450" indent="-171450" rtl="0" eaLnBrk="1" fontAlgn="t" latinLnBrk="0" hangingPunct="1">
              <a:buFont typeface="Arial" charset="0"/>
              <a:buChar char="•"/>
            </a:pPr>
            <a:r>
              <a:rPr lang="fr-FR" sz="1200" b="0" i="0" u="none" strike="noStrike" kern="1200" dirty="0" smtClean="0">
                <a:solidFill>
                  <a:schemeClr val="tx1"/>
                </a:solidFill>
                <a:effectLst/>
                <a:latin typeface="+mn-lt"/>
                <a:ea typeface="+mn-ea"/>
                <a:cs typeface="+mn-cs"/>
              </a:rPr>
              <a:t>Compréhension</a:t>
            </a:r>
            <a:r>
              <a:rPr lang="fr-FR" sz="1200" b="0" i="0" u="none" strike="noStrike" kern="1200" baseline="0" dirty="0" smtClean="0">
                <a:solidFill>
                  <a:schemeClr val="tx1"/>
                </a:solidFill>
                <a:effectLst/>
                <a:latin typeface="+mn-lt"/>
                <a:ea typeface="+mn-ea"/>
                <a:cs typeface="+mn-cs"/>
              </a:rPr>
              <a:t> à </a:t>
            </a:r>
            <a:r>
              <a:rPr lang="fr-FR" sz="1200" b="0" i="0" u="none" strike="noStrike" kern="1200" dirty="0" smtClean="0">
                <a:solidFill>
                  <a:schemeClr val="tx1"/>
                </a:solidFill>
                <a:effectLst/>
                <a:latin typeface="+mn-lt"/>
                <a:ea typeface="+mn-ea"/>
                <a:cs typeface="+mn-cs"/>
              </a:rPr>
              <a:t>la lecture limitée à</a:t>
            </a:r>
            <a:r>
              <a:rPr lang="fr-FR" sz="1200" b="0" i="0" u="none" strike="noStrike" kern="1200" baseline="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des structures simples. </a:t>
            </a:r>
          </a:p>
          <a:p>
            <a:pPr marL="171450" indent="-171450" rtl="0" eaLnBrk="1" fontAlgn="t" latinLnBrk="0" hangingPunct="1">
              <a:buFont typeface="Arial" charset="0"/>
              <a:buChar char="•"/>
            </a:pPr>
            <a:endParaRPr lang="fr-FR" sz="1200" b="0" i="0" u="none" strike="noStrike" kern="1200" dirty="0" smtClean="0">
              <a:solidFill>
                <a:schemeClr val="tx1"/>
              </a:solidFill>
              <a:effectLst/>
              <a:latin typeface="+mn-lt"/>
              <a:ea typeface="+mn-ea"/>
              <a:cs typeface="+mn-cs"/>
            </a:endParaRPr>
          </a:p>
          <a:p>
            <a:pPr marL="171450" indent="-171450" rtl="0" eaLnBrk="1" fontAlgn="t" latinLnBrk="0" hangingPunct="1">
              <a:buFont typeface="Arial" charset="0"/>
              <a:buChar char="•"/>
            </a:pPr>
            <a:r>
              <a:rPr lang="fr-FR" sz="1200" b="0" i="0" u="none" strike="noStrike" kern="1200" dirty="0" smtClean="0">
                <a:solidFill>
                  <a:schemeClr val="tx1"/>
                </a:solidFill>
                <a:effectLst/>
                <a:latin typeface="+mn-lt"/>
                <a:ea typeface="+mn-ea"/>
                <a:cs typeface="+mn-cs"/>
              </a:rPr>
              <a:t>Ecriture manuelle rudimentaire de mauvaise qualité (cf. problèmes moteurs et psychomoteurs). </a:t>
            </a:r>
          </a:p>
          <a:p>
            <a:pPr marL="171450" indent="-171450" rtl="0" eaLnBrk="1" fontAlgn="t" latinLnBrk="0" hangingPunct="1">
              <a:buFont typeface="Arial" charset="0"/>
              <a:buChar char="•"/>
            </a:pPr>
            <a:endParaRPr lang="fr-FR" sz="1200" b="0" i="0" u="none" strike="noStrike" kern="1200" dirty="0" smtClean="0">
              <a:solidFill>
                <a:schemeClr val="tx1"/>
              </a:solidFill>
              <a:effectLst/>
              <a:latin typeface="+mn-lt"/>
              <a:ea typeface="+mn-ea"/>
              <a:cs typeface="+mn-cs"/>
            </a:endParaRPr>
          </a:p>
          <a:p>
            <a:pPr marL="171450" indent="-171450" rtl="0" eaLnBrk="1" fontAlgn="t" latinLnBrk="0" hangingPunct="1">
              <a:buFont typeface="Arial" charset="0"/>
              <a:buChar char="•"/>
            </a:pPr>
            <a:r>
              <a:rPr lang="fr-FR" sz="1200" b="0" i="0" u="none" strike="noStrike" kern="1200" dirty="0" smtClean="0">
                <a:solidFill>
                  <a:schemeClr val="tx1"/>
                </a:solidFill>
                <a:effectLst/>
                <a:latin typeface="+mn-lt"/>
                <a:ea typeface="+mn-ea"/>
                <a:cs typeface="+mn-cs"/>
              </a:rPr>
              <a:t>Orthographe défectueuse et correspondant aux difficultés observées en lecture. </a:t>
            </a:r>
          </a:p>
          <a:p>
            <a:endParaRPr lang="fr-FR" dirty="0"/>
          </a:p>
        </p:txBody>
      </p:sp>
      <p:sp>
        <p:nvSpPr>
          <p:cNvPr id="4" name="Espace réservé du numéro de diapositive 3"/>
          <p:cNvSpPr>
            <a:spLocks noGrp="1"/>
          </p:cNvSpPr>
          <p:nvPr>
            <p:ph type="sldNum" sz="quarter" idx="10"/>
          </p:nvPr>
        </p:nvSpPr>
        <p:spPr/>
        <p:txBody>
          <a:bodyPr/>
          <a:lstStyle/>
          <a:p>
            <a:fld id="{A51F92DE-87A6-8944-8BB8-FAA1699EC4A5}" type="slidenum">
              <a:rPr lang="fr-FR" smtClean="0"/>
              <a:t>14</a:t>
            </a:fld>
            <a:endParaRPr lang="fr-FR"/>
          </a:p>
        </p:txBody>
      </p:sp>
    </p:spTree>
    <p:extLst>
      <p:ext uri="{BB962C8B-B14F-4D97-AF65-F5344CB8AC3E}">
        <p14:creationId xmlns:p14="http://schemas.microsoft.com/office/powerpoint/2010/main" val="367844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DD14C59-A890-174E-8093-55B5D5AF9EFA}" type="slidenum">
              <a:rPr lang="fr-FR" smtClean="0"/>
              <a:t>15</a:t>
            </a:fld>
            <a:endParaRPr lang="fr-FR"/>
          </a:p>
        </p:txBody>
      </p:sp>
    </p:spTree>
    <p:extLst>
      <p:ext uri="{BB962C8B-B14F-4D97-AF65-F5344CB8AC3E}">
        <p14:creationId xmlns:p14="http://schemas.microsoft.com/office/powerpoint/2010/main" val="416669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51F92DE-87A6-8944-8BB8-FAA1699EC4A5}" type="slidenum">
              <a:rPr lang="fr-FR" smtClean="0"/>
              <a:t>16</a:t>
            </a:fld>
            <a:endParaRPr lang="fr-FR"/>
          </a:p>
        </p:txBody>
      </p:sp>
    </p:spTree>
    <p:extLst>
      <p:ext uri="{BB962C8B-B14F-4D97-AF65-F5344CB8AC3E}">
        <p14:creationId xmlns:p14="http://schemas.microsoft.com/office/powerpoint/2010/main" val="90499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400" b="1" i="0" kern="1200" dirty="0" smtClean="0">
                <a:solidFill>
                  <a:schemeClr val="tx1"/>
                </a:solidFill>
                <a:effectLst/>
                <a:latin typeface="Arial Narrow" charset="0"/>
                <a:ea typeface="Arial Narrow" charset="0"/>
                <a:cs typeface="Arial Narrow" charset="0"/>
              </a:rPr>
              <a:t>Epreuves</a:t>
            </a:r>
            <a:endParaRPr lang="fr-FR" sz="1400" i="0" kern="1200" dirty="0" smtClean="0">
              <a:solidFill>
                <a:schemeClr val="tx1"/>
              </a:solidFill>
              <a:effectLst/>
              <a:latin typeface="Arial Narrow" charset="0"/>
              <a:ea typeface="Arial Narrow" charset="0"/>
              <a:cs typeface="Arial Narrow" charset="0"/>
            </a:endParaRPr>
          </a:p>
          <a:p>
            <a:pPr marL="171450" lvl="0" indent="-171450">
              <a:buClr>
                <a:schemeClr val="accent1">
                  <a:lumMod val="75000"/>
                </a:schemeClr>
              </a:buClr>
              <a:buFont typeface="Wingdings" charset="2"/>
              <a:buChar char="Ø"/>
            </a:pPr>
            <a:r>
              <a:rPr lang="fr-FR" sz="1200" i="0" u="sng" kern="1200" dirty="0" smtClean="0">
                <a:solidFill>
                  <a:schemeClr val="tx1"/>
                </a:solidFill>
                <a:effectLst/>
                <a:latin typeface="Arial Narrow" charset="0"/>
                <a:ea typeface="Arial Narrow" charset="0"/>
                <a:cs typeface="Arial Narrow" charset="0"/>
              </a:rPr>
              <a:t>Habiletés de lecture</a:t>
            </a:r>
            <a:r>
              <a:rPr lang="fr-FR" sz="1200" i="0" u="sng" kern="1200" baseline="0" dirty="0" smtClean="0">
                <a:solidFill>
                  <a:schemeClr val="tx1"/>
                </a:solidFill>
                <a:effectLst/>
                <a:latin typeface="Arial Narrow" charset="0"/>
                <a:ea typeface="Arial Narrow" charset="0"/>
                <a:cs typeface="Arial Narrow" charset="0"/>
              </a:rPr>
              <a:t> </a:t>
            </a:r>
            <a:r>
              <a:rPr lang="fr-FR" sz="1200" i="0" kern="1200" dirty="0" smtClean="0">
                <a:solidFill>
                  <a:schemeClr val="tx1"/>
                </a:solidFill>
                <a:effectLst/>
                <a:latin typeface="Arial Narrow" charset="0"/>
                <a:ea typeface="Arial Narrow" charset="0"/>
                <a:cs typeface="Arial Narrow" charset="0"/>
                <a:sym typeface="Wingdings" charset="2"/>
              </a:rPr>
              <a:t></a:t>
            </a:r>
            <a:r>
              <a:rPr lang="fr-FR" sz="1200" i="0" kern="1200" dirty="0" smtClean="0">
                <a:solidFill>
                  <a:schemeClr val="tx1"/>
                </a:solidFill>
                <a:effectLst/>
                <a:latin typeface="Arial Narrow" charset="0"/>
                <a:ea typeface="Arial Narrow" charset="0"/>
                <a:cs typeface="Arial Narrow" charset="0"/>
              </a:rPr>
              <a:t> British </a:t>
            </a:r>
            <a:r>
              <a:rPr lang="fr-FR" sz="1200" i="0" kern="1200" dirty="0" err="1" smtClean="0">
                <a:solidFill>
                  <a:schemeClr val="tx1"/>
                </a:solidFill>
                <a:effectLst/>
                <a:latin typeface="Arial Narrow" charset="0"/>
                <a:ea typeface="Arial Narrow" charset="0"/>
                <a:cs typeface="Arial Narrow" charset="0"/>
              </a:rPr>
              <a:t>Ability</a:t>
            </a:r>
            <a:r>
              <a:rPr lang="fr-FR" sz="1200" i="0" kern="1200" dirty="0" smtClean="0">
                <a:solidFill>
                  <a:schemeClr val="tx1"/>
                </a:solidFill>
                <a:effectLst/>
                <a:latin typeface="Arial Narrow" charset="0"/>
                <a:ea typeface="Arial Narrow" charset="0"/>
                <a:cs typeface="Arial Narrow" charset="0"/>
              </a:rPr>
              <a:t> II </a:t>
            </a:r>
            <a:r>
              <a:rPr lang="fr-FR" sz="1200" i="0" kern="1200" dirty="0" err="1" smtClean="0">
                <a:solidFill>
                  <a:schemeClr val="tx1"/>
                </a:solidFill>
                <a:effectLst/>
                <a:latin typeface="Arial Narrow" charset="0"/>
                <a:ea typeface="Arial Narrow" charset="0"/>
                <a:cs typeface="Arial Narrow" charset="0"/>
              </a:rPr>
              <a:t>reading</a:t>
            </a:r>
            <a:r>
              <a:rPr lang="fr-FR" sz="1200" i="0" kern="1200" dirty="0" smtClean="0">
                <a:solidFill>
                  <a:schemeClr val="tx1"/>
                </a:solidFill>
                <a:effectLst/>
                <a:latin typeface="Arial Narrow" charset="0"/>
                <a:ea typeface="Arial Narrow" charset="0"/>
                <a:cs typeface="Arial Narrow" charset="0"/>
              </a:rPr>
              <a:t> </a:t>
            </a:r>
            <a:r>
              <a:rPr lang="fr-FR" sz="1200" i="0" kern="1200" dirty="0" err="1" smtClean="0">
                <a:solidFill>
                  <a:schemeClr val="tx1"/>
                </a:solidFill>
                <a:effectLst/>
                <a:latin typeface="Arial Narrow" charset="0"/>
                <a:ea typeface="Arial Narrow" charset="0"/>
                <a:cs typeface="Arial Narrow" charset="0"/>
              </a:rPr>
              <a:t>Scale</a:t>
            </a:r>
            <a:r>
              <a:rPr lang="fr-FR" sz="1200" i="0" kern="1200" dirty="0" smtClean="0">
                <a:solidFill>
                  <a:schemeClr val="tx1"/>
                </a:solidFill>
                <a:effectLst/>
                <a:latin typeface="Arial Narrow" charset="0"/>
                <a:ea typeface="Arial Narrow" charset="0"/>
                <a:cs typeface="Arial Narrow" charset="0"/>
              </a:rPr>
              <a:t> A : mots réguliers</a:t>
            </a:r>
            <a:r>
              <a:rPr lang="fr-FR" sz="1200" i="0" kern="1200" baseline="0" dirty="0" smtClean="0">
                <a:solidFill>
                  <a:schemeClr val="tx1"/>
                </a:solidFill>
                <a:effectLst/>
                <a:latin typeface="Arial Narrow" charset="0"/>
                <a:ea typeface="Arial Narrow" charset="0"/>
                <a:cs typeface="Arial Narrow" charset="0"/>
              </a:rPr>
              <a:t> et irréguliers (le </a:t>
            </a:r>
            <a:r>
              <a:rPr lang="fr-FR" sz="1200" i="0" kern="1200" baseline="0" dirty="0" err="1" smtClean="0">
                <a:solidFill>
                  <a:schemeClr val="tx1"/>
                </a:solidFill>
                <a:effectLst/>
                <a:latin typeface="Arial Narrow" charset="0"/>
                <a:ea typeface="Arial Narrow" charset="0"/>
                <a:cs typeface="Arial Narrow" charset="0"/>
              </a:rPr>
              <a:t>nbre</a:t>
            </a:r>
            <a:r>
              <a:rPr lang="fr-FR" sz="1200" i="0" kern="1200" baseline="0" dirty="0" smtClean="0">
                <a:solidFill>
                  <a:schemeClr val="tx1"/>
                </a:solidFill>
                <a:effectLst/>
                <a:latin typeface="Arial Narrow" charset="0"/>
                <a:ea typeface="Arial Narrow" charset="0"/>
                <a:cs typeface="Arial Narrow" charset="0"/>
              </a:rPr>
              <a:t> de mots lus correctement est utilisé pour calculer l'âge de lecture)</a:t>
            </a:r>
            <a:endParaRPr lang="fr-FR" sz="1200" i="0" kern="1200" dirty="0" smtClean="0">
              <a:solidFill>
                <a:schemeClr val="tx1"/>
              </a:solidFill>
              <a:effectLst/>
              <a:latin typeface="Arial Narrow" charset="0"/>
              <a:ea typeface="Arial Narrow" charset="0"/>
              <a:cs typeface="Arial Narrow" charset="0"/>
            </a:endParaRPr>
          </a:p>
          <a:p>
            <a:pPr marL="171450" indent="-171450">
              <a:buClr>
                <a:schemeClr val="accent1">
                  <a:lumMod val="75000"/>
                </a:schemeClr>
              </a:buClr>
              <a:buFont typeface="Wingdings" charset="2"/>
              <a:buChar char="Ø"/>
            </a:pPr>
            <a:r>
              <a:rPr lang="fr-FR" sz="1200" i="0" u="sng" kern="1200" dirty="0" err="1" smtClean="0">
                <a:solidFill>
                  <a:schemeClr val="tx1"/>
                </a:solidFill>
                <a:effectLst/>
                <a:latin typeface="Arial Narrow" charset="0"/>
                <a:ea typeface="Arial Narrow" charset="0"/>
                <a:cs typeface="Arial Narrow" charset="0"/>
              </a:rPr>
              <a:t>Early</a:t>
            </a:r>
            <a:r>
              <a:rPr lang="fr-FR" sz="1200" i="0" u="sng" kern="1200" dirty="0" smtClean="0">
                <a:solidFill>
                  <a:schemeClr val="tx1"/>
                </a:solidFill>
                <a:effectLst/>
                <a:latin typeface="Arial Narrow" charset="0"/>
                <a:ea typeface="Arial Narrow" charset="0"/>
                <a:cs typeface="Arial Narrow" charset="0"/>
              </a:rPr>
              <a:t> </a:t>
            </a:r>
            <a:r>
              <a:rPr lang="fr-FR" sz="1200" i="0" u="sng" kern="1200" dirty="0" err="1" smtClean="0">
                <a:solidFill>
                  <a:schemeClr val="tx1"/>
                </a:solidFill>
                <a:effectLst/>
                <a:latin typeface="Arial Narrow" charset="0"/>
                <a:ea typeface="Arial Narrow" charset="0"/>
                <a:cs typeface="Arial Narrow" charset="0"/>
              </a:rPr>
              <a:t>word</a:t>
            </a:r>
            <a:r>
              <a:rPr lang="fr-FR" sz="1200" i="0" u="sng" kern="1200" dirty="0" smtClean="0">
                <a:solidFill>
                  <a:schemeClr val="tx1"/>
                </a:solidFill>
                <a:effectLst/>
                <a:latin typeface="Arial Narrow" charset="0"/>
                <a:ea typeface="Arial Narrow" charset="0"/>
                <a:cs typeface="Arial Narrow" charset="0"/>
              </a:rPr>
              <a:t> Recognition Test </a:t>
            </a:r>
            <a:r>
              <a:rPr lang="fr-FR" sz="1200" i="0" kern="1200" dirty="0" smtClean="0">
                <a:solidFill>
                  <a:schemeClr val="tx1"/>
                </a:solidFill>
                <a:effectLst/>
                <a:latin typeface="Arial Narrow" charset="0"/>
                <a:ea typeface="Arial Narrow" charset="0"/>
                <a:cs typeface="Arial Narrow" charset="0"/>
                <a:sym typeface="Wingdings" charset="2"/>
              </a:rPr>
              <a:t></a:t>
            </a:r>
            <a:r>
              <a:rPr lang="fr-FR" sz="1200" i="0" kern="1200" dirty="0" smtClean="0">
                <a:solidFill>
                  <a:schemeClr val="tx1"/>
                </a:solidFill>
                <a:effectLst/>
                <a:latin typeface="Arial Narrow" charset="0"/>
                <a:ea typeface="Arial Narrow" charset="0"/>
                <a:cs typeface="Arial Narrow" charset="0"/>
              </a:rPr>
              <a:t>  lecture des mots apparaissant le plus fréquemment dans les supports de lecture </a:t>
            </a:r>
            <a:r>
              <a:rPr lang="fr-FR" sz="1200" i="0" kern="1200" dirty="0" smtClean="0">
                <a:solidFill>
                  <a:schemeClr val="tx1"/>
                </a:solidFill>
                <a:effectLst/>
                <a:latin typeface="Arial Narrow" charset="0"/>
                <a:ea typeface="Arial Narrow" charset="0"/>
                <a:cs typeface="Arial Narrow" charset="0"/>
                <a:sym typeface="Wingdings" charset="2"/>
              </a:rPr>
              <a:t>(</a:t>
            </a:r>
            <a:r>
              <a:rPr lang="fr-FR" sz="1200" i="0" kern="1200" dirty="0" smtClean="0">
                <a:solidFill>
                  <a:schemeClr val="tx1"/>
                </a:solidFill>
                <a:effectLst/>
                <a:latin typeface="Arial Narrow" charset="0"/>
                <a:ea typeface="Arial Narrow" charset="0"/>
                <a:cs typeface="Arial Narrow" charset="0"/>
              </a:rPr>
              <a:t>117 mots sur des feuilles A4)</a:t>
            </a:r>
          </a:p>
          <a:p>
            <a:pPr marL="171450" indent="-171450">
              <a:buClr>
                <a:schemeClr val="accent1">
                  <a:lumMod val="75000"/>
                </a:schemeClr>
              </a:buClr>
              <a:buFont typeface="Wingdings" charset="2"/>
              <a:buChar char="Ø"/>
            </a:pPr>
            <a:r>
              <a:rPr lang="fr-FR" sz="1200" i="0" u="sng" kern="1200" dirty="0" smtClean="0">
                <a:solidFill>
                  <a:schemeClr val="tx1"/>
                </a:solidFill>
                <a:effectLst/>
                <a:latin typeface="Arial Narrow" charset="0"/>
                <a:ea typeface="Arial Narrow" charset="0"/>
                <a:cs typeface="Arial Narrow" charset="0"/>
              </a:rPr>
              <a:t>Orthographe</a:t>
            </a:r>
            <a:r>
              <a:rPr lang="fr-FR" sz="1200" i="0" kern="1200" dirty="0" smtClean="0">
                <a:solidFill>
                  <a:schemeClr val="tx1"/>
                </a:solidFill>
                <a:effectLst/>
                <a:latin typeface="Arial Narrow" charset="0"/>
                <a:ea typeface="Arial Narrow" charset="0"/>
                <a:cs typeface="Arial Narrow" charset="0"/>
              </a:rPr>
              <a:t> </a:t>
            </a:r>
            <a:r>
              <a:rPr lang="fr-FR" sz="1200" i="0" kern="1200" dirty="0" smtClean="0">
                <a:solidFill>
                  <a:schemeClr val="tx1"/>
                </a:solidFill>
                <a:effectLst/>
                <a:latin typeface="Arial Narrow" charset="0"/>
                <a:ea typeface="Arial Narrow" charset="0"/>
                <a:cs typeface="Arial Narrow" charset="0"/>
                <a:sym typeface="Wingdings" charset="2"/>
              </a:rPr>
              <a:t></a:t>
            </a:r>
            <a:r>
              <a:rPr lang="fr-FR" sz="1200" i="0" kern="1200" dirty="0" smtClean="0">
                <a:solidFill>
                  <a:schemeClr val="tx1"/>
                </a:solidFill>
                <a:effectLst/>
                <a:latin typeface="Arial Narrow" charset="0"/>
                <a:ea typeface="Arial Narrow" charset="0"/>
                <a:cs typeface="Arial Narrow" charset="0"/>
              </a:rPr>
              <a:t> 10 items du British </a:t>
            </a:r>
            <a:r>
              <a:rPr lang="fr-FR" sz="1200" i="0" kern="1200" dirty="0" err="1" smtClean="0">
                <a:solidFill>
                  <a:schemeClr val="tx1"/>
                </a:solidFill>
                <a:effectLst/>
                <a:latin typeface="Arial Narrow" charset="0"/>
                <a:ea typeface="Arial Narrow" charset="0"/>
                <a:cs typeface="Arial Narrow" charset="0"/>
              </a:rPr>
              <a:t>Ability</a:t>
            </a:r>
            <a:r>
              <a:rPr lang="fr-FR" sz="1200" i="0" kern="1200" dirty="0" smtClean="0">
                <a:solidFill>
                  <a:schemeClr val="tx1"/>
                </a:solidFill>
                <a:effectLst/>
                <a:latin typeface="Arial Narrow" charset="0"/>
                <a:ea typeface="Arial Narrow" charset="0"/>
                <a:cs typeface="Arial Narrow" charset="0"/>
              </a:rPr>
              <a:t> </a:t>
            </a:r>
            <a:r>
              <a:rPr lang="fr-FR" sz="1200" i="0" kern="1200" dirty="0" err="1" smtClean="0">
                <a:solidFill>
                  <a:schemeClr val="tx1"/>
                </a:solidFill>
                <a:effectLst/>
                <a:latin typeface="Arial Narrow" charset="0"/>
                <a:ea typeface="Arial Narrow" charset="0"/>
                <a:cs typeface="Arial Narrow" charset="0"/>
              </a:rPr>
              <a:t>Scales</a:t>
            </a:r>
            <a:r>
              <a:rPr lang="fr-FR" sz="1200" i="0" kern="1200" dirty="0" smtClean="0">
                <a:solidFill>
                  <a:schemeClr val="tx1"/>
                </a:solidFill>
                <a:effectLst/>
                <a:latin typeface="Arial Narrow" charset="0"/>
                <a:ea typeface="Arial Narrow" charset="0"/>
                <a:cs typeface="Arial Narrow" charset="0"/>
              </a:rPr>
              <a:t> II : a, on, </a:t>
            </a:r>
            <a:r>
              <a:rPr lang="fr-FR" sz="1200" i="0" kern="1200" dirty="0" err="1" smtClean="0">
                <a:solidFill>
                  <a:schemeClr val="tx1"/>
                </a:solidFill>
                <a:effectLst/>
                <a:latin typeface="Arial Narrow" charset="0"/>
                <a:ea typeface="Arial Narrow" charset="0"/>
                <a:cs typeface="Arial Narrow" charset="0"/>
              </a:rPr>
              <a:t>and,the</a:t>
            </a:r>
            <a:r>
              <a:rPr lang="fr-FR" sz="1200" i="0" kern="1200" dirty="0" smtClean="0">
                <a:solidFill>
                  <a:schemeClr val="tx1"/>
                </a:solidFill>
                <a:effectLst/>
                <a:latin typeface="Arial Narrow" charset="0"/>
                <a:ea typeface="Arial Narrow" charset="0"/>
                <a:cs typeface="Arial Narrow" charset="0"/>
              </a:rPr>
              <a:t>, up, go, </a:t>
            </a:r>
            <a:r>
              <a:rPr lang="fr-FR" sz="1200" i="0" kern="1200" dirty="0" err="1" smtClean="0">
                <a:solidFill>
                  <a:schemeClr val="tx1"/>
                </a:solidFill>
                <a:effectLst/>
                <a:latin typeface="Arial Narrow" charset="0"/>
                <a:ea typeface="Arial Narrow" charset="0"/>
                <a:cs typeface="Arial Narrow" charset="0"/>
              </a:rPr>
              <a:t>big</a:t>
            </a:r>
            <a:r>
              <a:rPr lang="fr-FR" sz="1200" i="0" kern="1200" dirty="0" smtClean="0">
                <a:solidFill>
                  <a:schemeClr val="tx1"/>
                </a:solidFill>
                <a:effectLst/>
                <a:latin typeface="Arial Narrow" charset="0"/>
                <a:ea typeface="Arial Narrow" charset="0"/>
                <a:cs typeface="Arial Narrow" charset="0"/>
              </a:rPr>
              <a:t>, </a:t>
            </a:r>
            <a:r>
              <a:rPr lang="fr-FR" sz="1200" i="0" kern="1200" dirty="0" err="1" smtClean="0">
                <a:solidFill>
                  <a:schemeClr val="tx1"/>
                </a:solidFill>
                <a:effectLst/>
                <a:latin typeface="Arial Narrow" charset="0"/>
                <a:ea typeface="Arial Narrow" charset="0"/>
                <a:cs typeface="Arial Narrow" charset="0"/>
              </a:rPr>
              <a:t>sit</a:t>
            </a:r>
            <a:r>
              <a:rPr lang="fr-FR" sz="1200" i="0" kern="1200" dirty="0" smtClean="0">
                <a:solidFill>
                  <a:schemeClr val="tx1"/>
                </a:solidFill>
                <a:effectLst/>
                <a:latin typeface="Arial Narrow" charset="0"/>
                <a:ea typeface="Arial Narrow" charset="0"/>
                <a:cs typeface="Arial Narrow" charset="0"/>
              </a:rPr>
              <a:t>, bus, </a:t>
            </a:r>
            <a:r>
              <a:rPr lang="fr-FR" sz="1200" i="0" kern="1200" dirty="0" err="1" smtClean="0">
                <a:solidFill>
                  <a:schemeClr val="tx1"/>
                </a:solidFill>
                <a:effectLst/>
                <a:latin typeface="Arial Narrow" charset="0"/>
                <a:ea typeface="Arial Narrow" charset="0"/>
                <a:cs typeface="Arial Narrow" charset="0"/>
              </a:rPr>
              <a:t>my</a:t>
            </a:r>
            <a:r>
              <a:rPr lang="fr-FR" sz="1200" i="0" kern="1200" dirty="0" smtClean="0">
                <a:solidFill>
                  <a:schemeClr val="tx1"/>
                </a:solidFill>
                <a:effectLst/>
                <a:latin typeface="Arial Narrow" charset="0"/>
                <a:ea typeface="Arial Narrow" charset="0"/>
                <a:cs typeface="Arial Narrow" charset="0"/>
              </a:rPr>
              <a:t>, box</a:t>
            </a:r>
            <a:r>
              <a:rPr lang="fr-FR" sz="1200" dirty="0" smtClean="0">
                <a:effectLst/>
              </a:rPr>
              <a:t> </a:t>
            </a:r>
          </a:p>
          <a:p>
            <a:pPr marL="171450" indent="-171450">
              <a:buClr>
                <a:schemeClr val="accent1">
                  <a:lumMod val="75000"/>
                </a:schemeClr>
              </a:buClr>
              <a:buFont typeface="Wingdings" charset="2"/>
              <a:buChar char="Ø"/>
            </a:pPr>
            <a:r>
              <a:rPr lang="fr-FR" sz="1200" i="0" u="sng" kern="1200" dirty="0" smtClean="0">
                <a:solidFill>
                  <a:schemeClr val="tx1"/>
                </a:solidFill>
                <a:effectLst/>
                <a:latin typeface="Arial Narrow" charset="0"/>
                <a:ea typeface="Arial Narrow" charset="0"/>
                <a:cs typeface="Arial Narrow" charset="0"/>
              </a:rPr>
              <a:t>Connaissance des lettres </a:t>
            </a:r>
            <a:r>
              <a:rPr lang="fr-FR" sz="1200" i="0" kern="1200" dirty="0" smtClean="0">
                <a:solidFill>
                  <a:schemeClr val="tx1"/>
                </a:solidFill>
                <a:effectLst/>
                <a:latin typeface="Arial Narrow" charset="0"/>
                <a:ea typeface="Arial Narrow" charset="0"/>
                <a:cs typeface="Arial Narrow" charset="0"/>
              </a:rPr>
              <a:t>: 26 lettres minuscules présentées dans un ordre aléatoire</a:t>
            </a:r>
            <a:r>
              <a:rPr lang="fr-FR" sz="1200" dirty="0" smtClean="0">
                <a:effectLst/>
              </a:rPr>
              <a:t> </a:t>
            </a:r>
          </a:p>
          <a:p>
            <a:pPr marL="171450" indent="-171450">
              <a:buClr>
                <a:schemeClr val="accent1">
                  <a:lumMod val="75000"/>
                </a:schemeClr>
              </a:buClr>
              <a:buFont typeface="Wingdings" charset="2"/>
              <a:buChar char="Ø"/>
            </a:pPr>
            <a:r>
              <a:rPr lang="fr-FR" sz="1200" i="0" u="sng" kern="1200" dirty="0" smtClean="0">
                <a:solidFill>
                  <a:schemeClr val="tx1"/>
                </a:solidFill>
                <a:effectLst/>
                <a:latin typeface="Arial Narrow" charset="0"/>
                <a:ea typeface="Arial Narrow" charset="0"/>
                <a:cs typeface="Arial Narrow" charset="0"/>
              </a:rPr>
              <a:t>Conscience syllabique </a:t>
            </a:r>
            <a:r>
              <a:rPr lang="fr-FR" sz="1200" i="0" kern="1200" dirty="0" smtClean="0">
                <a:solidFill>
                  <a:schemeClr val="tx1"/>
                </a:solidFill>
                <a:effectLst/>
                <a:latin typeface="Arial Narrow" charset="0"/>
                <a:ea typeface="Arial Narrow" charset="0"/>
                <a:cs typeface="Arial Narrow" charset="0"/>
              </a:rPr>
              <a:t>: </a:t>
            </a:r>
          </a:p>
          <a:p>
            <a:pPr marL="468313" lvl="1" indent="-285750">
              <a:buFont typeface="+mj-lt"/>
              <a:buAutoNum type="romanLcPeriod"/>
              <a:tabLst/>
            </a:pPr>
            <a:r>
              <a:rPr lang="fr-FR" sz="1200" i="0" kern="1200" dirty="0" smtClean="0">
                <a:solidFill>
                  <a:schemeClr val="tx1"/>
                </a:solidFill>
                <a:effectLst/>
                <a:latin typeface="Arial Narrow" charset="0"/>
                <a:ea typeface="Arial Narrow" charset="0"/>
                <a:cs typeface="Arial Narrow" charset="0"/>
              </a:rPr>
              <a:t>apparier des mots selon la syllabe initiale ou finale (choix parmi 3 images choisir les deux images dont le mot commence ou se termine par la même syllabe) </a:t>
            </a:r>
          </a:p>
          <a:p>
            <a:pPr marL="468313" lvl="1" indent="-285750">
              <a:buFont typeface="+mj-lt"/>
              <a:buAutoNum type="romanLcPeriod"/>
              <a:tabLst/>
            </a:pPr>
            <a:r>
              <a:rPr lang="fr-FR" sz="1200" i="0" kern="1200" dirty="0" smtClean="0">
                <a:solidFill>
                  <a:schemeClr val="tx1"/>
                </a:solidFill>
                <a:effectLst/>
                <a:latin typeface="Arial Narrow" charset="0"/>
                <a:ea typeface="Arial Narrow" charset="0"/>
                <a:cs typeface="Arial Narrow" charset="0"/>
              </a:rPr>
              <a:t>compléter des mots "</a:t>
            </a:r>
            <a:r>
              <a:rPr lang="fr-FR" sz="1200" i="0" kern="1200" dirty="0" err="1" smtClean="0">
                <a:solidFill>
                  <a:schemeClr val="tx1"/>
                </a:solidFill>
                <a:effectLst/>
                <a:latin typeface="Arial Narrow" charset="0"/>
                <a:ea typeface="Arial Narrow" charset="0"/>
                <a:cs typeface="Arial Narrow" charset="0"/>
              </a:rPr>
              <a:t>this</a:t>
            </a:r>
            <a:r>
              <a:rPr lang="fr-FR" sz="1200" i="0" kern="1200" dirty="0" smtClean="0">
                <a:solidFill>
                  <a:schemeClr val="tx1"/>
                </a:solidFill>
                <a:effectLst/>
                <a:latin typeface="Arial Narrow" charset="0"/>
                <a:ea typeface="Arial Narrow" charset="0"/>
                <a:cs typeface="Arial Narrow" charset="0"/>
              </a:rPr>
              <a:t> </a:t>
            </a:r>
            <a:r>
              <a:rPr lang="fr-FR" sz="1200" i="0" kern="1200" dirty="0" err="1" smtClean="0">
                <a:solidFill>
                  <a:schemeClr val="tx1"/>
                </a:solidFill>
                <a:effectLst/>
                <a:latin typeface="Arial Narrow" charset="0"/>
                <a:ea typeface="Arial Narrow" charset="0"/>
                <a:cs typeface="Arial Narrow" charset="0"/>
              </a:rPr>
              <a:t>is</a:t>
            </a:r>
            <a:r>
              <a:rPr lang="fr-FR" sz="1200" i="0" kern="1200" dirty="0" smtClean="0">
                <a:solidFill>
                  <a:schemeClr val="tx1"/>
                </a:solidFill>
                <a:effectLst/>
                <a:latin typeface="Arial Narrow" charset="0"/>
                <a:ea typeface="Arial Narrow" charset="0"/>
                <a:cs typeface="Arial Narrow" charset="0"/>
              </a:rPr>
              <a:t> a ra … (</a:t>
            </a:r>
            <a:r>
              <a:rPr lang="fr-FR" sz="1200" i="0" kern="1200" dirty="0" err="1" smtClean="0">
                <a:solidFill>
                  <a:schemeClr val="tx1"/>
                </a:solidFill>
                <a:effectLst/>
                <a:latin typeface="Arial Narrow" charset="0"/>
                <a:ea typeface="Arial Narrow" charset="0"/>
                <a:cs typeface="Arial Narrow" charset="0"/>
              </a:rPr>
              <a:t>rabbit</a:t>
            </a:r>
            <a:r>
              <a:rPr lang="fr-FR" sz="1200" i="0" kern="1200" dirty="0" smtClean="0">
                <a:solidFill>
                  <a:schemeClr val="tx1"/>
                </a:solidFill>
                <a:effectLst/>
                <a:latin typeface="Arial Narrow" charset="0"/>
                <a:ea typeface="Arial Narrow" charset="0"/>
                <a:cs typeface="Arial Narrow" charset="0"/>
              </a:rPr>
              <a:t>)", l'enfant doit donner la dernière syllabe donc "bit".</a:t>
            </a:r>
            <a:r>
              <a:rPr lang="fr-FR" sz="1200" i="0" dirty="0" smtClean="0">
                <a:effectLst/>
                <a:latin typeface="Arial Narrow" charset="0"/>
                <a:ea typeface="Arial Narrow" charset="0"/>
                <a:cs typeface="Arial Narrow" charset="0"/>
              </a:rPr>
              <a:t> </a:t>
            </a:r>
          </a:p>
          <a:p>
            <a:pPr marL="179388" marR="0" lvl="1" indent="-171450" algn="l" defTabSz="914400" rtl="0" eaLnBrk="1" fontAlgn="auto" latinLnBrk="0" hangingPunct="1">
              <a:lnSpc>
                <a:spcPct val="100000"/>
              </a:lnSpc>
              <a:spcBef>
                <a:spcPts val="0"/>
              </a:spcBef>
              <a:spcAft>
                <a:spcPts val="0"/>
              </a:spcAft>
              <a:buClr>
                <a:schemeClr val="accent1">
                  <a:lumMod val="75000"/>
                </a:schemeClr>
              </a:buClr>
              <a:buSzTx/>
              <a:buFont typeface="Wingdings" charset="2"/>
              <a:buChar char="Ø"/>
              <a:tabLst/>
              <a:defRPr/>
            </a:pPr>
            <a:r>
              <a:rPr lang="fr-FR" sz="1200" i="0" u="sng" kern="1200" dirty="0" smtClean="0">
                <a:solidFill>
                  <a:schemeClr val="tx1"/>
                </a:solidFill>
                <a:effectLst/>
                <a:latin typeface="Arial Narrow" charset="0"/>
                <a:ea typeface="Arial Narrow" charset="0"/>
                <a:cs typeface="Arial Narrow" charset="0"/>
              </a:rPr>
              <a:t>Rime de début de mot </a:t>
            </a:r>
            <a:r>
              <a:rPr lang="fr-FR" sz="1200" i="0" kern="1200" dirty="0" smtClean="0">
                <a:solidFill>
                  <a:schemeClr val="tx1"/>
                </a:solidFill>
                <a:effectLst/>
                <a:latin typeface="Arial Narrow" charset="0"/>
                <a:ea typeface="Arial Narrow" charset="0"/>
                <a:cs typeface="Arial Narrow" charset="0"/>
                <a:sym typeface="Wingdings" charset="2"/>
              </a:rPr>
              <a:t></a:t>
            </a:r>
            <a:r>
              <a:rPr lang="fr-FR" sz="1200" i="0" kern="1200" dirty="0" smtClean="0">
                <a:solidFill>
                  <a:schemeClr val="tx1"/>
                </a:solidFill>
                <a:effectLst/>
                <a:latin typeface="Arial Narrow" charset="0"/>
                <a:ea typeface="Arial Narrow" charset="0"/>
                <a:cs typeface="Arial Narrow" charset="0"/>
              </a:rPr>
              <a:t> tâche d'appariement d'allitération :  une série d'images présentées et nommées par l'expérimentateur. L'enfant doit sélectionner les 2 images qui commencent par le même son (</a:t>
            </a:r>
            <a:r>
              <a:rPr lang="fr-FR" sz="1200" i="0" kern="1200" dirty="0" err="1" smtClean="0">
                <a:solidFill>
                  <a:schemeClr val="tx1"/>
                </a:solidFill>
                <a:effectLst/>
                <a:latin typeface="Arial Narrow" charset="0"/>
                <a:ea typeface="Arial Narrow" charset="0"/>
                <a:cs typeface="Arial Narrow" charset="0"/>
              </a:rPr>
              <a:t>bell</a:t>
            </a:r>
            <a:r>
              <a:rPr lang="fr-FR" sz="1200" i="0" kern="1200" dirty="0" smtClean="0">
                <a:solidFill>
                  <a:schemeClr val="tx1"/>
                </a:solidFill>
                <a:effectLst/>
                <a:latin typeface="Arial Narrow" charset="0"/>
                <a:ea typeface="Arial Narrow" charset="0"/>
                <a:cs typeface="Arial Narrow" charset="0"/>
              </a:rPr>
              <a:t>, boat, dog</a:t>
            </a:r>
            <a:r>
              <a:rPr lang="fr-FR" sz="1200" i="0" dirty="0" smtClean="0">
                <a:effectLst/>
                <a:latin typeface="Arial Narrow" charset="0"/>
                <a:ea typeface="Arial Narrow" charset="0"/>
                <a:cs typeface="Arial Narrow" charset="0"/>
              </a:rPr>
              <a:t> </a:t>
            </a:r>
          </a:p>
          <a:p>
            <a:pPr marL="179388" marR="0" lvl="1" indent="-171450" algn="l" defTabSz="914400" rtl="0" eaLnBrk="1" fontAlgn="auto" latinLnBrk="0" hangingPunct="1">
              <a:lnSpc>
                <a:spcPct val="100000"/>
              </a:lnSpc>
              <a:spcBef>
                <a:spcPts val="0"/>
              </a:spcBef>
              <a:spcAft>
                <a:spcPts val="0"/>
              </a:spcAft>
              <a:buClr>
                <a:schemeClr val="accent1">
                  <a:lumMod val="75000"/>
                </a:schemeClr>
              </a:buClr>
              <a:buSzTx/>
              <a:buFont typeface="Wingdings" charset="2"/>
              <a:buChar char="Ø"/>
              <a:tabLst/>
              <a:defRPr/>
            </a:pPr>
            <a:r>
              <a:rPr lang="fr-FR" sz="1200" i="0" u="sng" kern="1200" dirty="0" smtClean="0">
                <a:solidFill>
                  <a:schemeClr val="tx1"/>
                </a:solidFill>
                <a:effectLst/>
                <a:latin typeface="Arial Narrow" charset="0"/>
                <a:ea typeface="Arial Narrow" charset="0"/>
                <a:cs typeface="Arial Narrow" charset="0"/>
              </a:rPr>
              <a:t>Conscience phonologique </a:t>
            </a:r>
            <a:r>
              <a:rPr lang="fr-FR" sz="1200" i="0" kern="1200" dirty="0" smtClean="0">
                <a:solidFill>
                  <a:schemeClr val="tx1"/>
                </a:solidFill>
                <a:effectLst/>
                <a:latin typeface="Arial Narrow" charset="0"/>
                <a:ea typeface="Arial Narrow" charset="0"/>
                <a:cs typeface="Arial Narrow" charset="0"/>
                <a:sym typeface="Wingdings" charset="2"/>
              </a:rPr>
              <a:t> </a:t>
            </a:r>
            <a:r>
              <a:rPr lang="fr-FR" sz="1200" i="0" kern="1200" dirty="0" smtClean="0">
                <a:solidFill>
                  <a:schemeClr val="tx1"/>
                </a:solidFill>
                <a:effectLst/>
                <a:latin typeface="Arial Narrow" charset="0"/>
                <a:ea typeface="Arial Narrow" charset="0"/>
                <a:cs typeface="Arial Narrow" charset="0"/>
              </a:rPr>
              <a:t>présentation de mots monosyllabiques, l'expérimentateur fournit les 2 premiers phonèmes du mot et l'enfant doit fournir le dernier</a:t>
            </a:r>
            <a:r>
              <a:rPr lang="fr-FR" sz="1200" i="0" dirty="0" smtClean="0">
                <a:effectLst/>
                <a:latin typeface="Arial Narrow" charset="0"/>
                <a:ea typeface="Arial Narrow" charset="0"/>
                <a:cs typeface="Arial Narrow" charset="0"/>
              </a:rPr>
              <a:t> </a:t>
            </a:r>
            <a:endParaRPr lang="fr-FR" sz="1200" i="0" dirty="0" smtClean="0">
              <a:latin typeface="Arial Narrow" charset="0"/>
              <a:ea typeface="Arial Narrow" charset="0"/>
              <a:cs typeface="Arial Narrow" charset="0"/>
            </a:endParaRPr>
          </a:p>
          <a:p>
            <a:pPr marL="47625" lvl="1" indent="0">
              <a:buClr>
                <a:schemeClr val="accent1">
                  <a:lumMod val="75000"/>
                </a:schemeClr>
              </a:buClr>
              <a:buFont typeface="Wingdings" charset="2"/>
              <a:buNone/>
              <a:tabLst/>
            </a:pPr>
            <a:endParaRPr lang="fr-FR" sz="1400" i="0" kern="1200" dirty="0" smtClean="0">
              <a:solidFill>
                <a:schemeClr val="tx1"/>
              </a:solidFill>
              <a:effectLst/>
              <a:latin typeface="Arial Narrow" charset="0"/>
              <a:ea typeface="Arial Narrow" charset="0"/>
              <a:cs typeface="Arial Narrow" charset="0"/>
            </a:endParaRPr>
          </a:p>
          <a:p>
            <a:pPr marL="333375" lvl="1" indent="-285750">
              <a:buClr>
                <a:schemeClr val="accent1">
                  <a:lumMod val="75000"/>
                </a:schemeClr>
              </a:buClr>
              <a:buFont typeface="Wingdings" charset="2"/>
              <a:buChar char="Ø"/>
              <a:tabLst/>
            </a:pPr>
            <a:endParaRPr lang="fr-FR" sz="1400" i="0" kern="1200" dirty="0" smtClean="0">
              <a:solidFill>
                <a:schemeClr val="tx1"/>
              </a:solidFill>
              <a:effectLst/>
              <a:latin typeface="Arial Narrow" charset="0"/>
              <a:ea typeface="Arial Narrow" charset="0"/>
              <a:cs typeface="Arial Narrow" charset="0"/>
            </a:endParaRPr>
          </a:p>
          <a:p>
            <a:pPr marL="47625" lvl="1" indent="0">
              <a:buClr>
                <a:schemeClr val="accent1">
                  <a:lumMod val="75000"/>
                </a:schemeClr>
              </a:buClr>
              <a:buFont typeface="Wingdings" charset="2"/>
              <a:buNone/>
              <a:tabLst/>
            </a:pPr>
            <a:r>
              <a:rPr lang="fr-FR" sz="1400" b="1" i="0" kern="1200" dirty="0" smtClean="0">
                <a:solidFill>
                  <a:schemeClr val="tx1"/>
                </a:solidFill>
                <a:effectLst/>
                <a:latin typeface="Arial Narrow" charset="0"/>
                <a:ea typeface="Arial Narrow" charset="0"/>
                <a:cs typeface="Arial Narrow" charset="0"/>
              </a:rPr>
              <a:t>Objectifs</a:t>
            </a:r>
          </a:p>
          <a:p>
            <a:pPr marL="333375" lvl="1" indent="-285750">
              <a:buClr>
                <a:schemeClr val="accent1">
                  <a:lumMod val="75000"/>
                </a:schemeClr>
              </a:buClr>
              <a:buFont typeface="Wingdings" charset="2"/>
              <a:buChar char="Ø"/>
              <a:tabLst/>
            </a:pPr>
            <a:r>
              <a:rPr lang="fr-FR" sz="1400" i="0" kern="1200" dirty="0" smtClean="0">
                <a:solidFill>
                  <a:schemeClr val="tx1"/>
                </a:solidFill>
                <a:effectLst/>
                <a:latin typeface="Arial Narrow" charset="0"/>
                <a:ea typeface="Arial Narrow" charset="0"/>
                <a:cs typeface="Arial Narrow" charset="0"/>
              </a:rPr>
              <a:t>Développer les habiletés alphabétiques</a:t>
            </a:r>
          </a:p>
          <a:p>
            <a:pPr marL="333375" lvl="1" indent="-285750">
              <a:buClr>
                <a:schemeClr val="accent1">
                  <a:lumMod val="75000"/>
                </a:schemeClr>
              </a:buClr>
              <a:buFont typeface="Wingdings" charset="2"/>
              <a:buChar char="Ø"/>
              <a:tabLst/>
            </a:pPr>
            <a:endParaRPr lang="fr-FR" sz="1400" i="0" kern="1200" dirty="0" smtClean="0">
              <a:solidFill>
                <a:schemeClr val="tx1"/>
              </a:solidFill>
              <a:effectLst/>
              <a:latin typeface="Arial Narrow" charset="0"/>
              <a:ea typeface="Arial Narrow" charset="0"/>
              <a:cs typeface="Arial Narrow" charset="0"/>
            </a:endParaRPr>
          </a:p>
          <a:p>
            <a:pPr marL="333375" lvl="1" indent="-285750">
              <a:buClr>
                <a:schemeClr val="accent1">
                  <a:lumMod val="75000"/>
                </a:schemeClr>
              </a:buClr>
              <a:buFont typeface="Wingdings" charset="2"/>
              <a:buChar char="Ø"/>
              <a:tabLst/>
            </a:pPr>
            <a:r>
              <a:rPr lang="fr-FR" sz="1400" i="0" kern="1200" dirty="0" smtClean="0">
                <a:solidFill>
                  <a:schemeClr val="tx1"/>
                </a:solidFill>
                <a:effectLst/>
                <a:latin typeface="Arial Narrow" charset="0"/>
                <a:ea typeface="Arial Narrow" charset="0"/>
                <a:cs typeface="Arial Narrow" charset="0"/>
              </a:rPr>
              <a:t>Développer la conscience de la rime de début de mot</a:t>
            </a:r>
          </a:p>
          <a:p>
            <a:pPr marL="333375" lvl="1" indent="-285750">
              <a:buClr>
                <a:schemeClr val="accent1">
                  <a:lumMod val="75000"/>
                </a:schemeClr>
              </a:buClr>
              <a:buFont typeface="Wingdings" charset="2"/>
              <a:buChar char="Ø"/>
              <a:tabLst/>
            </a:pPr>
            <a:endParaRPr lang="fr-FR" sz="1400" i="0" kern="1200" dirty="0" smtClean="0">
              <a:solidFill>
                <a:schemeClr val="tx1"/>
              </a:solidFill>
              <a:effectLst/>
              <a:latin typeface="Arial Narrow" charset="0"/>
              <a:ea typeface="Arial Narrow" charset="0"/>
              <a:cs typeface="Arial Narrow" charset="0"/>
            </a:endParaRPr>
          </a:p>
          <a:p>
            <a:pPr marL="333375" lvl="1" indent="-285750">
              <a:buClr>
                <a:schemeClr val="accent1">
                  <a:lumMod val="75000"/>
                </a:schemeClr>
              </a:buClr>
              <a:buFont typeface="Wingdings" charset="2"/>
              <a:buChar char="Ø"/>
              <a:tabLst/>
            </a:pPr>
            <a:r>
              <a:rPr lang="fr-FR" sz="1400" i="0" kern="1200" dirty="0" smtClean="0">
                <a:solidFill>
                  <a:schemeClr val="tx1"/>
                </a:solidFill>
                <a:effectLst/>
                <a:latin typeface="Arial Narrow" charset="0"/>
                <a:ea typeface="Arial Narrow" charset="0"/>
                <a:cs typeface="Arial Narrow" charset="0"/>
              </a:rPr>
              <a:t>Augmenter la taille du vocabulaire visuel</a:t>
            </a:r>
          </a:p>
          <a:p>
            <a:pPr marL="333375" lvl="1" indent="-285750">
              <a:buClr>
                <a:schemeClr val="accent1">
                  <a:lumMod val="75000"/>
                </a:schemeClr>
              </a:buClr>
              <a:buFont typeface="Wingdings" charset="2"/>
              <a:buChar char="Ø"/>
              <a:tabLst/>
            </a:pPr>
            <a:endParaRPr lang="fr-FR" sz="1400" i="0" kern="1200" dirty="0" smtClean="0">
              <a:solidFill>
                <a:schemeClr val="tx1"/>
              </a:solidFill>
              <a:effectLst/>
              <a:latin typeface="Arial Narrow" charset="0"/>
              <a:ea typeface="Arial Narrow" charset="0"/>
              <a:cs typeface="Arial Narrow" charset="0"/>
            </a:endParaRPr>
          </a:p>
          <a:p>
            <a:pPr marL="333375" lvl="1" indent="-285750">
              <a:buClr>
                <a:schemeClr val="accent1">
                  <a:lumMod val="75000"/>
                </a:schemeClr>
              </a:buClr>
              <a:buFont typeface="Wingdings" charset="2"/>
              <a:buChar char="Ø"/>
              <a:tabLst/>
            </a:pPr>
            <a:r>
              <a:rPr lang="fr-FR" sz="1400" i="0" kern="1200" dirty="0" smtClean="0">
                <a:solidFill>
                  <a:schemeClr val="tx1"/>
                </a:solidFill>
                <a:effectLst/>
                <a:latin typeface="Arial Narrow" charset="0"/>
                <a:ea typeface="Arial Narrow" charset="0"/>
                <a:cs typeface="Arial Narrow" charset="0"/>
              </a:rPr>
              <a:t>Développer les habiletés de décodage des mots</a:t>
            </a:r>
          </a:p>
          <a:p>
            <a:pPr marL="333375" lvl="1" indent="-285750">
              <a:buClr>
                <a:schemeClr val="accent1">
                  <a:lumMod val="75000"/>
                </a:schemeClr>
              </a:buClr>
              <a:buFont typeface="Wingdings" charset="2"/>
              <a:buChar char="Ø"/>
              <a:tabLst/>
            </a:pPr>
            <a:endParaRPr lang="fr-FR" sz="1400" i="0" kern="1200" dirty="0" smtClean="0">
              <a:solidFill>
                <a:schemeClr val="tx1"/>
              </a:solidFill>
              <a:effectLst/>
              <a:latin typeface="Arial Narrow" charset="0"/>
              <a:ea typeface="Arial Narrow" charset="0"/>
              <a:cs typeface="Arial Narrow" charset="0"/>
            </a:endParaRPr>
          </a:p>
          <a:p>
            <a:pPr marL="47625" lvl="1" indent="0">
              <a:buClr>
                <a:schemeClr val="accent1">
                  <a:lumMod val="75000"/>
                </a:schemeClr>
              </a:buClr>
              <a:buFont typeface="Wingdings" charset="2"/>
              <a:buNone/>
              <a:tabLst/>
            </a:pPr>
            <a:r>
              <a:rPr lang="fr-FR" sz="1400" i="0" kern="1200" dirty="0" smtClean="0">
                <a:solidFill>
                  <a:schemeClr val="tx1"/>
                </a:solidFill>
                <a:effectLst/>
                <a:latin typeface="Arial Narrow" charset="0"/>
                <a:ea typeface="Arial Narrow" charset="0"/>
                <a:cs typeface="Arial Narrow" charset="0"/>
              </a:rPr>
              <a:t>Le programme inclut également des tâches de compréhension, d'orthographe et d'écriture</a:t>
            </a:r>
            <a:r>
              <a:rPr lang="fr-FR" sz="1400" i="0" dirty="0" smtClean="0">
                <a:effectLst/>
                <a:latin typeface="Arial Narrow" charset="0"/>
                <a:ea typeface="Arial Narrow" charset="0"/>
                <a:cs typeface="Arial Narrow" charset="0"/>
              </a:rPr>
              <a:t> </a:t>
            </a:r>
          </a:p>
          <a:p>
            <a:pPr marL="47625" lvl="1" indent="0">
              <a:buClr>
                <a:schemeClr val="accent1">
                  <a:lumMod val="75000"/>
                </a:schemeClr>
              </a:buClr>
              <a:buFont typeface="Wingdings" charset="2"/>
              <a:buNone/>
              <a:tabLst/>
            </a:pPr>
            <a:endParaRPr lang="fr-FR" sz="1400" i="0" kern="1200" dirty="0" smtClean="0">
              <a:solidFill>
                <a:schemeClr val="tx1"/>
              </a:solidFill>
              <a:effectLst/>
              <a:latin typeface="Arial Narrow" charset="0"/>
              <a:ea typeface="Arial Narrow" charset="0"/>
              <a:cs typeface="Arial Narrow" charset="0"/>
            </a:endParaRPr>
          </a:p>
          <a:p>
            <a:pPr marL="47625" marR="0" lvl="1" indent="0" algn="l" defTabSz="914400" rtl="0" eaLnBrk="1" fontAlgn="auto" latinLnBrk="0" hangingPunct="1">
              <a:lnSpc>
                <a:spcPct val="100000"/>
              </a:lnSpc>
              <a:spcBef>
                <a:spcPts val="0"/>
              </a:spcBef>
              <a:spcAft>
                <a:spcPts val="0"/>
              </a:spcAft>
              <a:buClr>
                <a:schemeClr val="accent1">
                  <a:lumMod val="75000"/>
                </a:schemeClr>
              </a:buClr>
              <a:buSzTx/>
              <a:buFont typeface="Wingdings" charset="2"/>
              <a:buNone/>
              <a:tabLst/>
              <a:defRPr/>
            </a:pPr>
            <a:r>
              <a:rPr lang="fr-FR" sz="1400" dirty="0" smtClean="0">
                <a:solidFill>
                  <a:srgbClr val="1A1A1A"/>
                </a:solidFill>
                <a:latin typeface="Arial Narrow" charset="0"/>
                <a:ea typeface="Arial Narrow" charset="0"/>
                <a:cs typeface="Arial Narrow" charset="0"/>
              </a:rPr>
              <a:t>Le programme progresse par petites étapes en se focalisant sur le développement de la connaissance  de la correspondance lettre-son, la segmentation, l'appariement et l'identification des rimes </a:t>
            </a:r>
            <a:r>
              <a:rPr lang="fr-FR" sz="1400" dirty="0" smtClean="0">
                <a:solidFill>
                  <a:srgbClr val="1A1A1A"/>
                </a:solidFill>
                <a:latin typeface="Arial Narrow" charset="0"/>
                <a:ea typeface="Arial Narrow" charset="0"/>
                <a:cs typeface="Arial Narrow" charset="0"/>
                <a:sym typeface="Wingdings" charset="2"/>
              </a:rPr>
              <a:t></a:t>
            </a:r>
            <a:r>
              <a:rPr lang="fr-FR" sz="1400" dirty="0" smtClean="0">
                <a:solidFill>
                  <a:srgbClr val="1A1A1A"/>
                </a:solidFill>
                <a:latin typeface="Arial Narrow" charset="0"/>
                <a:ea typeface="Arial Narrow" charset="0"/>
                <a:cs typeface="Arial Narrow" charset="0"/>
              </a:rPr>
              <a:t> toujours dans le but de développer chez l'enfant des habiletés de décodage</a:t>
            </a:r>
          </a:p>
          <a:p>
            <a:pPr marL="47625" marR="0" lvl="1" indent="0" algn="l" defTabSz="914400" rtl="0" eaLnBrk="1" fontAlgn="auto" latinLnBrk="0" hangingPunct="1">
              <a:lnSpc>
                <a:spcPct val="100000"/>
              </a:lnSpc>
              <a:spcBef>
                <a:spcPts val="0"/>
              </a:spcBef>
              <a:spcAft>
                <a:spcPts val="0"/>
              </a:spcAft>
              <a:buClr>
                <a:schemeClr val="accent1">
                  <a:lumMod val="75000"/>
                </a:schemeClr>
              </a:buClr>
              <a:buSzTx/>
              <a:buFont typeface="Wingdings" charset="2"/>
              <a:buNone/>
              <a:tabLst/>
              <a:defRPr/>
            </a:pPr>
            <a:endParaRPr lang="fr-FR" sz="1400" dirty="0" smtClean="0">
              <a:solidFill>
                <a:srgbClr val="1A1A1A"/>
              </a:solidFill>
              <a:latin typeface="Arial Narrow" charset="0"/>
              <a:ea typeface="Arial Narrow" charset="0"/>
              <a:cs typeface="Arial Narrow" charset="0"/>
            </a:endParaRPr>
          </a:p>
          <a:p>
            <a:pPr marL="47625" marR="0" lvl="1" indent="0" algn="l" defTabSz="914400" rtl="0" eaLnBrk="1" fontAlgn="auto" latinLnBrk="0" hangingPunct="1">
              <a:lnSpc>
                <a:spcPct val="100000"/>
              </a:lnSpc>
              <a:spcBef>
                <a:spcPts val="0"/>
              </a:spcBef>
              <a:spcAft>
                <a:spcPts val="0"/>
              </a:spcAft>
              <a:buClr>
                <a:schemeClr val="accent1">
                  <a:lumMod val="75000"/>
                </a:schemeClr>
              </a:buClr>
              <a:buSzTx/>
              <a:buFont typeface="Wingdings" charset="2"/>
              <a:buNone/>
              <a:tabLst/>
              <a:defRPr/>
            </a:pPr>
            <a:r>
              <a:rPr lang="fr-FR" sz="1400" i="0" kern="1200" dirty="0" smtClean="0">
                <a:solidFill>
                  <a:schemeClr val="tx1"/>
                </a:solidFill>
                <a:effectLst/>
                <a:latin typeface="Arial Narrow" charset="0"/>
                <a:ea typeface="Arial Narrow" charset="0"/>
                <a:cs typeface="Arial Narrow" charset="0"/>
              </a:rPr>
              <a:t>Renforcement de l'entrainement phonologique via du matériel adapté et des livres de lecture utilisant la rime comme unité de base</a:t>
            </a:r>
            <a:r>
              <a:rPr lang="fr-FR" sz="1400" i="0" dirty="0" smtClean="0">
                <a:effectLst/>
                <a:latin typeface="Arial Narrow" charset="0"/>
                <a:ea typeface="Arial Narrow" charset="0"/>
                <a:cs typeface="Arial Narrow" charset="0"/>
              </a:rPr>
              <a:t> </a:t>
            </a:r>
            <a:endParaRPr lang="fr-FR" sz="1400" i="0" dirty="0" smtClean="0">
              <a:latin typeface="Arial Narrow" charset="0"/>
              <a:ea typeface="Arial Narrow" charset="0"/>
              <a:cs typeface="Arial Narrow" charset="0"/>
            </a:endParaRPr>
          </a:p>
          <a:p>
            <a:endParaRPr lang="fr-FR" dirty="0"/>
          </a:p>
        </p:txBody>
      </p:sp>
      <p:sp>
        <p:nvSpPr>
          <p:cNvPr id="4" name="Espace réservé du numéro de diapositive 3"/>
          <p:cNvSpPr>
            <a:spLocks noGrp="1"/>
          </p:cNvSpPr>
          <p:nvPr>
            <p:ph type="sldNum" sz="quarter" idx="10"/>
          </p:nvPr>
        </p:nvSpPr>
        <p:spPr/>
        <p:txBody>
          <a:bodyPr/>
          <a:lstStyle/>
          <a:p>
            <a:fld id="{A51F92DE-87A6-8944-8BB8-FAA1699EC4A5}" type="slidenum">
              <a:rPr lang="fr-FR" smtClean="0"/>
              <a:t>19</a:t>
            </a:fld>
            <a:endParaRPr lang="fr-FR"/>
          </a:p>
        </p:txBody>
      </p:sp>
    </p:spTree>
    <p:extLst>
      <p:ext uri="{BB962C8B-B14F-4D97-AF65-F5344CB8AC3E}">
        <p14:creationId xmlns:p14="http://schemas.microsoft.com/office/powerpoint/2010/main" val="642847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Les compétences mathématiques élémentaires sont très diverses, ce qui en rend l’évaluation plus difficile que celle de la lecture, par exemple</a:t>
            </a:r>
            <a:r>
              <a:rPr lang="fr-FR" dirty="0" smtClean="0">
                <a:effectLst/>
              </a:rPr>
              <a:t> </a:t>
            </a:r>
          </a:p>
          <a:p>
            <a:endParaRPr lang="fr-FR"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Ces compétences sont souvent interconnectées et seule une évaluation systématique des composantes permet de comprendre l’origine d’un échec.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sym typeface="Wingdings"/>
              </a:rPr>
              <a:t> </a:t>
            </a:r>
            <a:r>
              <a:rPr lang="fr-FR" sz="1200" kern="1200" dirty="0" smtClean="0">
                <a:solidFill>
                  <a:schemeClr val="tx1"/>
                </a:solidFill>
                <a:effectLst/>
                <a:latin typeface="+mn-lt"/>
                <a:ea typeface="+mn-ea"/>
                <a:cs typeface="+mn-cs"/>
              </a:rPr>
              <a:t>Par exemple, un échec aux multiplications simples peut résulter d’une incompréhension des algorithmes associés à cette opération ou de l’ignorance des tables de multiplication. </a:t>
            </a:r>
          </a:p>
          <a:p>
            <a:endParaRPr lang="fr-FR" dirty="0"/>
          </a:p>
        </p:txBody>
      </p:sp>
      <p:sp>
        <p:nvSpPr>
          <p:cNvPr id="4" name="Espace réservé du numéro de diapositive 3"/>
          <p:cNvSpPr>
            <a:spLocks noGrp="1"/>
          </p:cNvSpPr>
          <p:nvPr>
            <p:ph type="sldNum" sz="quarter" idx="10"/>
          </p:nvPr>
        </p:nvSpPr>
        <p:spPr/>
        <p:txBody>
          <a:bodyPr/>
          <a:lstStyle/>
          <a:p>
            <a:fld id="{A51F92DE-87A6-8944-8BB8-FAA1699EC4A5}" type="slidenum">
              <a:rPr lang="fr-FR" smtClean="0"/>
              <a:t>22</a:t>
            </a:fld>
            <a:endParaRPr lang="fr-FR"/>
          </a:p>
        </p:txBody>
      </p:sp>
    </p:spTree>
    <p:extLst>
      <p:ext uri="{BB962C8B-B14F-4D97-AF65-F5344CB8AC3E}">
        <p14:creationId xmlns:p14="http://schemas.microsoft.com/office/powerpoint/2010/main" val="1066682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Ce résultat ne surprend guère, puisque l’appariement a été réalisé sur base de l’âge mental non verbal, beaucoup plus élevé que l’âge verbal chez les sujets trisomiques 21 et différent de l’âge verbal des appariés.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Cette connaissance des noms de nombre moindre chez les sujets trisomiques 21 pourrait n’être que le reflet de leurs compétences langagières inférieures. </a:t>
            </a:r>
          </a:p>
          <a:p>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De la même façon, la plupart des sujets sont incapables de réaliser une collection équivalente à une collection de référence : dans cette tâche les sujets tâtonnent en essayant de reproduire la configuration sur une base perceptive, sans comprendre qu’il suffit de compter le nombre d’objets de la collection de référence et de compter le même nombre d’objets sur le matériel cible pour obtenir la solution.</a:t>
            </a:r>
          </a:p>
          <a:p>
            <a:endParaRPr lang="fr-FR" dirty="0"/>
          </a:p>
        </p:txBody>
      </p:sp>
      <p:sp>
        <p:nvSpPr>
          <p:cNvPr id="4" name="Espace réservé du numéro de diapositive 3"/>
          <p:cNvSpPr>
            <a:spLocks noGrp="1"/>
          </p:cNvSpPr>
          <p:nvPr>
            <p:ph type="sldNum" sz="quarter" idx="10"/>
          </p:nvPr>
        </p:nvSpPr>
        <p:spPr/>
        <p:txBody>
          <a:bodyPr/>
          <a:lstStyle/>
          <a:p>
            <a:fld id="{A51F92DE-87A6-8944-8BB8-FAA1699EC4A5}" type="slidenum">
              <a:rPr lang="fr-FR" smtClean="0"/>
              <a:t>23</a:t>
            </a:fld>
            <a:endParaRPr lang="fr-FR"/>
          </a:p>
        </p:txBody>
      </p:sp>
    </p:spTree>
    <p:extLst>
      <p:ext uri="{BB962C8B-B14F-4D97-AF65-F5344CB8AC3E}">
        <p14:creationId xmlns:p14="http://schemas.microsoft.com/office/powerpoint/2010/main" val="214573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Mémoire</a:t>
            </a:r>
            <a:r>
              <a:rPr lang="fr-FR" b="1" baseline="0" dirty="0" smtClean="0"/>
              <a:t>  = </a:t>
            </a:r>
            <a:r>
              <a:rPr lang="fr-FR" sz="2000" dirty="0" smtClean="0">
                <a:latin typeface="Arial Narrow" charset="0"/>
                <a:ea typeface="Arial Narrow" charset="0"/>
                <a:cs typeface="Arial Narrow" charset="0"/>
              </a:rPr>
              <a:t>Une des composantes principales d'un système plus global de traitement :</a:t>
            </a:r>
          </a:p>
          <a:p>
            <a:endParaRPr lang="fr-FR" sz="2000" dirty="0" smtClean="0">
              <a:latin typeface="Arial Narrow" charset="0"/>
              <a:ea typeface="Arial Narrow" charset="0"/>
              <a:cs typeface="Arial Narrow" charset="0"/>
            </a:endParaRPr>
          </a:p>
          <a:p>
            <a:pPr marL="800100" lvl="1" indent="-342900">
              <a:buFont typeface="ZapfDingbatsITC" charset="0"/>
              <a:buChar char="➠"/>
            </a:pPr>
            <a:r>
              <a:rPr lang="fr-FR" sz="2000" dirty="0" smtClean="0">
                <a:latin typeface="Arial Narrow" charset="0"/>
                <a:ea typeface="Arial Narrow" charset="0"/>
                <a:cs typeface="Arial Narrow" charset="0"/>
              </a:rPr>
              <a:t>de l'information encodée </a:t>
            </a:r>
          </a:p>
          <a:p>
            <a:pPr marL="800100" lvl="1" indent="-342900">
              <a:buFont typeface="ZapfDingbatsITC" charset="0"/>
              <a:buChar char="➠"/>
            </a:pPr>
            <a:r>
              <a:rPr lang="fr-FR" sz="2000" dirty="0" smtClean="0">
                <a:latin typeface="Arial Narrow" charset="0"/>
                <a:ea typeface="Arial Narrow" charset="0"/>
                <a:cs typeface="Arial Narrow" charset="0"/>
              </a:rPr>
              <a:t>des processus mentaux</a:t>
            </a:r>
          </a:p>
          <a:p>
            <a:pPr marL="800100" lvl="1" indent="-342900">
              <a:buFont typeface="ZapfDingbatsITC" charset="0"/>
              <a:buChar char="➠"/>
            </a:pPr>
            <a:endParaRPr lang="fr-FR" sz="2000" dirty="0" smtClean="0">
              <a:latin typeface="Arial Narrow" charset="0"/>
              <a:ea typeface="Arial Narrow" charset="0"/>
              <a:cs typeface="Arial Narrow" charset="0"/>
            </a:endParaRPr>
          </a:p>
          <a:p>
            <a:pPr marL="800100" lvl="1" indent="-342900">
              <a:buFont typeface="ZapfDingbatsITC" charset="0"/>
              <a:buChar char="➠"/>
            </a:pPr>
            <a:endParaRPr lang="fr-FR" sz="2000" dirty="0" smtClean="0">
              <a:latin typeface="Arial Narrow" charset="0"/>
              <a:ea typeface="Arial Narrow" charset="0"/>
              <a:cs typeface="Arial Narrow" charset="0"/>
            </a:endParaRPr>
          </a:p>
          <a:p>
            <a:pPr marL="0" lvl="0" indent="0">
              <a:buFont typeface="ZapfDingbatsITC" charset="0"/>
              <a:buNone/>
            </a:pPr>
            <a:r>
              <a:rPr lang="fr-FR" sz="2000" b="1" dirty="0" smtClean="0">
                <a:latin typeface="Arial Narrow" charset="0"/>
                <a:ea typeface="Arial Narrow" charset="0"/>
                <a:cs typeface="Arial Narrow" charset="0"/>
              </a:rPr>
              <a:t>Système cognitif de développe et évolue dans</a:t>
            </a:r>
          </a:p>
          <a:p>
            <a:pPr marL="0" lvl="0" indent="0">
              <a:buFont typeface="ZapfDingbatsITC" charset="0"/>
              <a:buNone/>
            </a:pPr>
            <a:endParaRPr lang="fr-FR" sz="2000" dirty="0" smtClean="0">
              <a:latin typeface="Arial Narrow" charset="0"/>
              <a:ea typeface="Arial Narrow" charset="0"/>
              <a:cs typeface="Arial Narrow" charset="0"/>
            </a:endParaRPr>
          </a:p>
          <a:p>
            <a:pPr marL="800100" lvl="1" indent="-342900">
              <a:buFont typeface="ZapfDingbatsITC" charset="0"/>
              <a:buChar char="➠"/>
            </a:pPr>
            <a:r>
              <a:rPr lang="fr-FR" sz="2000" dirty="0" smtClean="0">
                <a:latin typeface="Arial Narrow" charset="0"/>
                <a:ea typeface="Arial Narrow" charset="0"/>
                <a:cs typeface="Arial Narrow" charset="0"/>
              </a:rPr>
              <a:t>La qualité de traitement de l'information</a:t>
            </a:r>
          </a:p>
          <a:p>
            <a:pPr marL="800100" lvl="1" indent="-342900">
              <a:buFont typeface="ZapfDingbatsITC" charset="0"/>
              <a:buChar char="➠"/>
            </a:pPr>
            <a:r>
              <a:rPr lang="fr-FR" sz="2000" dirty="0" smtClean="0">
                <a:latin typeface="Arial Narrow" charset="0"/>
                <a:ea typeface="Arial Narrow" charset="0"/>
                <a:cs typeface="Arial Narrow" charset="0"/>
              </a:rPr>
              <a:t>La qualité de la manipulation</a:t>
            </a:r>
          </a:p>
          <a:p>
            <a:pPr marL="800100" lvl="1" indent="-342900">
              <a:buFont typeface="ZapfDingbatsITC" charset="0"/>
              <a:buChar char="➠"/>
            </a:pPr>
            <a:r>
              <a:rPr lang="fr-FR" sz="2000" dirty="0" smtClean="0">
                <a:latin typeface="Arial Narrow" charset="0"/>
                <a:ea typeface="Arial Narrow" charset="0"/>
                <a:cs typeface="Arial Narrow" charset="0"/>
              </a:rPr>
              <a:t>La capacité de stockage des représentations</a:t>
            </a:r>
            <a:r>
              <a:rPr lang="fr-FR" sz="2000" baseline="0" dirty="0" smtClean="0">
                <a:latin typeface="Arial Narrow" charset="0"/>
                <a:ea typeface="Arial Narrow" charset="0"/>
                <a:cs typeface="Arial Narrow" charset="0"/>
              </a:rPr>
              <a:t> résultant du traitement de l'information</a:t>
            </a:r>
            <a:endParaRPr lang="fr-FR" sz="2000" dirty="0" smtClean="0">
              <a:latin typeface="Arial Narrow" charset="0"/>
              <a:ea typeface="Arial Narrow" charset="0"/>
              <a:cs typeface="Arial Narrow" charset="0"/>
            </a:endParaRPr>
          </a:p>
          <a:p>
            <a:pPr marL="0" lvl="0" indent="0">
              <a:buFont typeface="ZapfDingbatsITC" charset="0"/>
              <a:buNone/>
            </a:pPr>
            <a:endParaRPr lang="fr-FR" sz="2000" dirty="0" smtClean="0">
              <a:latin typeface="Arial Narrow" charset="0"/>
              <a:ea typeface="Arial Narrow" charset="0"/>
              <a:cs typeface="Arial Narrow" charset="0"/>
            </a:endParaRPr>
          </a:p>
          <a:p>
            <a:endParaRPr lang="fr-FR" dirty="0"/>
          </a:p>
        </p:txBody>
      </p:sp>
      <p:sp>
        <p:nvSpPr>
          <p:cNvPr id="4" name="Espace réservé du numéro de diapositive 3"/>
          <p:cNvSpPr>
            <a:spLocks noGrp="1"/>
          </p:cNvSpPr>
          <p:nvPr>
            <p:ph type="sldNum" sz="quarter" idx="10"/>
          </p:nvPr>
        </p:nvSpPr>
        <p:spPr/>
        <p:txBody>
          <a:bodyPr/>
          <a:lstStyle/>
          <a:p>
            <a:fld id="{A51F92DE-87A6-8944-8BB8-FAA1699EC4A5}" type="slidenum">
              <a:rPr lang="fr-FR" smtClean="0"/>
              <a:t>3</a:t>
            </a:fld>
            <a:endParaRPr lang="fr-FR"/>
          </a:p>
        </p:txBody>
      </p:sp>
    </p:spTree>
    <p:extLst>
      <p:ext uri="{BB962C8B-B14F-4D97-AF65-F5344CB8AC3E}">
        <p14:creationId xmlns:p14="http://schemas.microsoft.com/office/powerpoint/2010/main" val="1735945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51F92DE-87A6-8944-8BB8-FAA1699EC4A5}" type="slidenum">
              <a:rPr lang="fr-FR" smtClean="0"/>
              <a:t>4</a:t>
            </a:fld>
            <a:endParaRPr lang="fr-FR"/>
          </a:p>
        </p:txBody>
      </p:sp>
    </p:spTree>
    <p:extLst>
      <p:ext uri="{BB962C8B-B14F-4D97-AF65-F5344CB8AC3E}">
        <p14:creationId xmlns:p14="http://schemas.microsoft.com/office/powerpoint/2010/main" val="1415189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51F92DE-87A6-8944-8BB8-FAA1699EC4A5}" type="slidenum">
              <a:rPr lang="fr-FR" smtClean="0"/>
              <a:t>5</a:t>
            </a:fld>
            <a:endParaRPr lang="fr-FR"/>
          </a:p>
        </p:txBody>
      </p:sp>
    </p:spTree>
    <p:extLst>
      <p:ext uri="{BB962C8B-B14F-4D97-AF65-F5344CB8AC3E}">
        <p14:creationId xmlns:p14="http://schemas.microsoft.com/office/powerpoint/2010/main" val="525623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51F92DE-87A6-8944-8BB8-FAA1699EC4A5}" type="slidenum">
              <a:rPr lang="fr-FR" smtClean="0"/>
              <a:t>6</a:t>
            </a:fld>
            <a:endParaRPr lang="fr-FR"/>
          </a:p>
        </p:txBody>
      </p:sp>
    </p:spTree>
    <p:extLst>
      <p:ext uri="{BB962C8B-B14F-4D97-AF65-F5344CB8AC3E}">
        <p14:creationId xmlns:p14="http://schemas.microsoft.com/office/powerpoint/2010/main" val="636365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51F92DE-87A6-8944-8BB8-FAA1699EC4A5}" type="slidenum">
              <a:rPr lang="fr-FR" smtClean="0"/>
              <a:t>7</a:t>
            </a:fld>
            <a:endParaRPr lang="fr-FR"/>
          </a:p>
        </p:txBody>
      </p:sp>
    </p:spTree>
    <p:extLst>
      <p:ext uri="{BB962C8B-B14F-4D97-AF65-F5344CB8AC3E}">
        <p14:creationId xmlns:p14="http://schemas.microsoft.com/office/powerpoint/2010/main" val="180212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51F92DE-87A6-8944-8BB8-FAA1699EC4A5}" type="slidenum">
              <a:rPr lang="fr-FR" smtClean="0"/>
              <a:t>8</a:t>
            </a:fld>
            <a:endParaRPr lang="fr-FR"/>
          </a:p>
        </p:txBody>
      </p:sp>
    </p:spTree>
    <p:extLst>
      <p:ext uri="{BB962C8B-B14F-4D97-AF65-F5344CB8AC3E}">
        <p14:creationId xmlns:p14="http://schemas.microsoft.com/office/powerpoint/2010/main" val="1823770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51F92DE-87A6-8944-8BB8-FAA1699EC4A5}" type="slidenum">
              <a:rPr lang="fr-FR" smtClean="0"/>
              <a:t>9</a:t>
            </a:fld>
            <a:endParaRPr lang="fr-FR"/>
          </a:p>
        </p:txBody>
      </p:sp>
    </p:spTree>
    <p:extLst>
      <p:ext uri="{BB962C8B-B14F-4D97-AF65-F5344CB8AC3E}">
        <p14:creationId xmlns:p14="http://schemas.microsoft.com/office/powerpoint/2010/main" val="937881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Mémoire</a:t>
            </a:r>
            <a:r>
              <a:rPr lang="fr-FR" b="1" baseline="0" dirty="0" smtClean="0"/>
              <a:t>  = </a:t>
            </a:r>
            <a:r>
              <a:rPr lang="fr-FR" sz="2000" dirty="0" smtClean="0">
                <a:latin typeface="Arial Narrow" charset="0"/>
                <a:ea typeface="Arial Narrow" charset="0"/>
                <a:cs typeface="Arial Narrow" charset="0"/>
              </a:rPr>
              <a:t>Une des composantes principales d'un système plus global de traitement :</a:t>
            </a:r>
          </a:p>
          <a:p>
            <a:endParaRPr lang="fr-FR" sz="2000" dirty="0" smtClean="0">
              <a:latin typeface="Arial Narrow" charset="0"/>
              <a:ea typeface="Arial Narrow" charset="0"/>
              <a:cs typeface="Arial Narrow" charset="0"/>
            </a:endParaRPr>
          </a:p>
          <a:p>
            <a:pPr marL="800100" lvl="1" indent="-342900">
              <a:buFont typeface="ZapfDingbatsITC" charset="0"/>
              <a:buChar char="➠"/>
            </a:pPr>
            <a:r>
              <a:rPr lang="fr-FR" sz="2000" dirty="0" smtClean="0">
                <a:latin typeface="Arial Narrow" charset="0"/>
                <a:ea typeface="Arial Narrow" charset="0"/>
                <a:cs typeface="Arial Narrow" charset="0"/>
              </a:rPr>
              <a:t>de l'information encodée </a:t>
            </a:r>
          </a:p>
          <a:p>
            <a:pPr marL="800100" lvl="1" indent="-342900">
              <a:buFont typeface="ZapfDingbatsITC" charset="0"/>
              <a:buChar char="➠"/>
            </a:pPr>
            <a:r>
              <a:rPr lang="fr-FR" sz="2000" dirty="0" smtClean="0">
                <a:latin typeface="Arial Narrow" charset="0"/>
                <a:ea typeface="Arial Narrow" charset="0"/>
                <a:cs typeface="Arial Narrow" charset="0"/>
              </a:rPr>
              <a:t>des processus mentaux</a:t>
            </a:r>
          </a:p>
          <a:p>
            <a:pPr marL="800100" lvl="1" indent="-342900">
              <a:buFont typeface="ZapfDingbatsITC" charset="0"/>
              <a:buChar char="➠"/>
            </a:pPr>
            <a:endParaRPr lang="fr-FR" sz="2000" dirty="0" smtClean="0">
              <a:latin typeface="Arial Narrow" charset="0"/>
              <a:ea typeface="Arial Narrow" charset="0"/>
              <a:cs typeface="Arial Narrow" charset="0"/>
            </a:endParaRPr>
          </a:p>
          <a:p>
            <a:pPr marL="800100" lvl="1" indent="-342900">
              <a:buFont typeface="ZapfDingbatsITC" charset="0"/>
              <a:buChar char="➠"/>
            </a:pPr>
            <a:endParaRPr lang="fr-FR" sz="2000" dirty="0" smtClean="0">
              <a:latin typeface="Arial Narrow" charset="0"/>
              <a:ea typeface="Arial Narrow" charset="0"/>
              <a:cs typeface="Arial Narrow" charset="0"/>
            </a:endParaRPr>
          </a:p>
          <a:p>
            <a:pPr marL="0" lvl="0" indent="0">
              <a:buFont typeface="ZapfDingbatsITC" charset="0"/>
              <a:buNone/>
            </a:pPr>
            <a:r>
              <a:rPr lang="fr-FR" sz="2000" b="1" dirty="0" smtClean="0">
                <a:latin typeface="Arial Narrow" charset="0"/>
                <a:ea typeface="Arial Narrow" charset="0"/>
                <a:cs typeface="Arial Narrow" charset="0"/>
              </a:rPr>
              <a:t>Système cognitif de développe et évolue dans</a:t>
            </a:r>
          </a:p>
          <a:p>
            <a:pPr marL="0" lvl="0" indent="0">
              <a:buFont typeface="ZapfDingbatsITC" charset="0"/>
              <a:buNone/>
            </a:pPr>
            <a:endParaRPr lang="fr-FR" sz="2000" dirty="0" smtClean="0">
              <a:latin typeface="Arial Narrow" charset="0"/>
              <a:ea typeface="Arial Narrow" charset="0"/>
              <a:cs typeface="Arial Narrow" charset="0"/>
            </a:endParaRPr>
          </a:p>
          <a:p>
            <a:pPr marL="800100" lvl="1" indent="-342900">
              <a:buFont typeface="ZapfDingbatsITC" charset="0"/>
              <a:buChar char="➠"/>
            </a:pPr>
            <a:r>
              <a:rPr lang="fr-FR" sz="2000" dirty="0" smtClean="0">
                <a:latin typeface="Arial Narrow" charset="0"/>
                <a:ea typeface="Arial Narrow" charset="0"/>
                <a:cs typeface="Arial Narrow" charset="0"/>
              </a:rPr>
              <a:t>La qualité de traitement de l'information</a:t>
            </a:r>
          </a:p>
          <a:p>
            <a:pPr marL="800100" lvl="1" indent="-342900">
              <a:buFont typeface="ZapfDingbatsITC" charset="0"/>
              <a:buChar char="➠"/>
            </a:pPr>
            <a:r>
              <a:rPr lang="fr-FR" sz="2000" dirty="0" smtClean="0">
                <a:latin typeface="Arial Narrow" charset="0"/>
                <a:ea typeface="Arial Narrow" charset="0"/>
                <a:cs typeface="Arial Narrow" charset="0"/>
              </a:rPr>
              <a:t>La qualité de la manipulation</a:t>
            </a:r>
          </a:p>
          <a:p>
            <a:pPr marL="800100" lvl="1" indent="-342900">
              <a:buFont typeface="ZapfDingbatsITC" charset="0"/>
              <a:buChar char="➠"/>
            </a:pPr>
            <a:r>
              <a:rPr lang="fr-FR" sz="2000" dirty="0" smtClean="0">
                <a:latin typeface="Arial Narrow" charset="0"/>
                <a:ea typeface="Arial Narrow" charset="0"/>
                <a:cs typeface="Arial Narrow" charset="0"/>
              </a:rPr>
              <a:t>La capacité de stockage des représentations</a:t>
            </a:r>
            <a:r>
              <a:rPr lang="fr-FR" sz="2000" baseline="0" dirty="0" smtClean="0">
                <a:latin typeface="Arial Narrow" charset="0"/>
                <a:ea typeface="Arial Narrow" charset="0"/>
                <a:cs typeface="Arial Narrow" charset="0"/>
              </a:rPr>
              <a:t> résultant du traitement de l'information</a:t>
            </a:r>
            <a:endParaRPr lang="fr-FR" sz="2000" dirty="0" smtClean="0">
              <a:latin typeface="Arial Narrow" charset="0"/>
              <a:ea typeface="Arial Narrow" charset="0"/>
              <a:cs typeface="Arial Narrow" charset="0"/>
            </a:endParaRPr>
          </a:p>
          <a:p>
            <a:pPr marL="0" lvl="0" indent="0">
              <a:buFont typeface="ZapfDingbatsITC" charset="0"/>
              <a:buNone/>
            </a:pPr>
            <a:endParaRPr lang="fr-FR" sz="2000" dirty="0" smtClean="0">
              <a:latin typeface="Arial Narrow" charset="0"/>
              <a:ea typeface="Arial Narrow" charset="0"/>
              <a:cs typeface="Arial Narrow" charset="0"/>
            </a:endParaRPr>
          </a:p>
          <a:p>
            <a:endParaRPr lang="fr-FR" dirty="0"/>
          </a:p>
        </p:txBody>
      </p:sp>
      <p:sp>
        <p:nvSpPr>
          <p:cNvPr id="4" name="Espace réservé du numéro de diapositive 3"/>
          <p:cNvSpPr>
            <a:spLocks noGrp="1"/>
          </p:cNvSpPr>
          <p:nvPr>
            <p:ph type="sldNum" sz="quarter" idx="10"/>
          </p:nvPr>
        </p:nvSpPr>
        <p:spPr/>
        <p:txBody>
          <a:bodyPr/>
          <a:lstStyle/>
          <a:p>
            <a:fld id="{A51F92DE-87A6-8944-8BB8-FAA1699EC4A5}" type="slidenum">
              <a:rPr lang="fr-FR" smtClean="0"/>
              <a:t>11</a:t>
            </a:fld>
            <a:endParaRPr lang="fr-FR"/>
          </a:p>
        </p:txBody>
      </p:sp>
    </p:spTree>
    <p:extLst>
      <p:ext uri="{BB962C8B-B14F-4D97-AF65-F5344CB8AC3E}">
        <p14:creationId xmlns:p14="http://schemas.microsoft.com/office/powerpoint/2010/main" val="1653854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smtClean="0"/>
              <a:t>Cliquez et modifiez le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p>
            <a:fld id="{FDA79AE8-021F-494C-8E34-42A2EEB393BE}" type="datetimeFigureOut">
              <a:rPr lang="fr-FR" smtClean="0"/>
              <a:t>14/05/17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CF4C51-8717-E14D-8039-C8F3521437D1}" type="slidenum">
              <a:rPr lang="fr-FR" smtClean="0"/>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DA79AE8-021F-494C-8E34-42A2EEB393BE}" type="datetimeFigureOut">
              <a:rPr lang="fr-FR" smtClean="0"/>
              <a:t>14/05/17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CF4C51-8717-E14D-8039-C8F3521437D1}" type="slidenum">
              <a:rPr lang="fr-FR" smtClean="0"/>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smtClean="0"/>
              <a:t>Cliquez et modifiez le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DA79AE8-021F-494C-8E34-42A2EEB393BE}" type="datetimeFigureOut">
              <a:rPr lang="fr-FR" smtClean="0"/>
              <a:t>14/05/17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CF4C51-8717-E14D-8039-C8F3521437D1}" type="slidenum">
              <a:rPr lang="fr-FR" smtClean="0"/>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DA79AE8-021F-494C-8E34-42A2EEB393BE}" type="datetimeFigureOut">
              <a:rPr lang="fr-FR" smtClean="0"/>
              <a:t>14/05/17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CF4C51-8717-E14D-8039-C8F3521437D1}" type="slidenum">
              <a:rPr lang="fr-FR" smtClean="0"/>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smtClean="0"/>
              <a:t>Cliquez et modifiez le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FDA79AE8-021F-494C-8E34-42A2EEB393BE}" type="datetimeFigureOut">
              <a:rPr lang="fr-FR" smtClean="0"/>
              <a:t>14/05/17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CF4C51-8717-E14D-8039-C8F3521437D1}" type="slidenum">
              <a:rPr lang="fr-FR" smtClean="0"/>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FDA79AE8-021F-494C-8E34-42A2EEB393BE}" type="datetimeFigureOut">
              <a:rPr lang="fr-FR" smtClean="0"/>
              <a:t>14/05/17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8CF4C51-8717-E14D-8039-C8F3521437D1}" type="slidenum">
              <a:rPr lang="fr-FR" smtClean="0"/>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smtClean="0"/>
              <a:t>Cliquez et modifiez le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FDA79AE8-021F-494C-8E34-42A2EEB393BE}" type="datetimeFigureOut">
              <a:rPr lang="fr-FR" smtClean="0"/>
              <a:t>14/05/17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8CF4C51-8717-E14D-8039-C8F3521437D1}"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Date Placeholder 2"/>
          <p:cNvSpPr>
            <a:spLocks noGrp="1"/>
          </p:cNvSpPr>
          <p:nvPr>
            <p:ph type="dt" sz="half" idx="10"/>
          </p:nvPr>
        </p:nvSpPr>
        <p:spPr/>
        <p:txBody>
          <a:bodyPr/>
          <a:lstStyle/>
          <a:p>
            <a:fld id="{FDA79AE8-021F-494C-8E34-42A2EEB393BE}" type="datetimeFigureOut">
              <a:rPr lang="fr-FR" smtClean="0"/>
              <a:t>14/05/17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8CF4C51-8717-E14D-8039-C8F3521437D1}" type="slidenum">
              <a:rPr lang="fr-FR" smtClean="0"/>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A79AE8-021F-494C-8E34-42A2EEB393BE}" type="datetimeFigureOut">
              <a:rPr lang="fr-FR" smtClean="0"/>
              <a:t>14/05/17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8CF4C51-8717-E14D-8039-C8F3521437D1}"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Cliquez et modifiez le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FDA79AE8-021F-494C-8E34-42A2EEB393BE}" type="datetimeFigureOut">
              <a:rPr lang="fr-FR" smtClean="0"/>
              <a:t>14/05/17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8CF4C51-8717-E14D-8039-C8F3521437D1}" type="slidenum">
              <a:rPr lang="fr-FR" smtClean="0"/>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Cliquez et modifiez le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FDA79AE8-021F-494C-8E34-42A2EEB393BE}" type="datetimeFigureOut">
              <a:rPr lang="fr-FR" smtClean="0"/>
              <a:t>14/05/17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8CF4C51-8717-E14D-8039-C8F3521437D1}" type="slidenum">
              <a:rPr lang="fr-FR" smtClean="0"/>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Cliquez et modifiez le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A79AE8-021F-494C-8E34-42A2EEB393BE}" type="datetimeFigureOut">
              <a:rPr lang="fr-FR" smtClean="0"/>
              <a:t>14/05/17</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CF4C51-8717-E14D-8039-C8F3521437D1}" type="slidenum">
              <a:rPr lang="fr-FR" smtClean="0"/>
              <a:t>‹#›</a:t>
            </a:fld>
            <a:endParaRPr lang="fr-FR"/>
          </a:p>
        </p:txBody>
      </p:sp>
    </p:spTree>
    <p:extLst>
      <p:ext uri="{BB962C8B-B14F-4D97-AF65-F5344CB8AC3E}">
        <p14:creationId xmlns:p14="http://schemas.microsoft.com/office/powerpoint/2010/main" val="6858875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diagramData" Target="../diagrams/data3.xml"/><Relationship Id="rId8" Type="http://schemas.openxmlformats.org/officeDocument/2006/relationships/diagramLayout" Target="../diagrams/layout3.xml"/><Relationship Id="rId9" Type="http://schemas.openxmlformats.org/officeDocument/2006/relationships/diagramQuickStyle" Target="../diagrams/quickStyle3.xml"/><Relationship Id="rId10" Type="http://schemas.openxmlformats.org/officeDocument/2006/relationships/diagramColors" Target="../diagrams/colors3.xml"/><Relationship Id="rId11"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 Id="rId3"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ctrTitle"/>
          </p:nvPr>
        </p:nvSpPr>
        <p:spPr>
          <a:xfrm>
            <a:off x="1453708" y="2510072"/>
            <a:ext cx="6270922" cy="1678877"/>
          </a:xfrm>
        </p:spPr>
        <p:txBody>
          <a:bodyPr anchor="ctr">
            <a:noAutofit/>
          </a:bodyPr>
          <a:lstStyle/>
          <a:p>
            <a:r>
              <a:rPr lang="fr-FR" sz="3300" b="1" i="1" dirty="0">
                <a:solidFill>
                  <a:schemeClr val="accent2">
                    <a:lumMod val="75000"/>
                  </a:schemeClr>
                </a:solidFill>
                <a:latin typeface="Arial Narrow" charset="0"/>
                <a:ea typeface="Arial Narrow" charset="0"/>
                <a:cs typeface="Arial Narrow" charset="0"/>
              </a:rPr>
              <a:t>Apprentissage et mémoire chez l'enfant et l'adulte trisomique 21</a:t>
            </a:r>
          </a:p>
        </p:txBody>
      </p:sp>
      <p:sp>
        <p:nvSpPr>
          <p:cNvPr id="5" name="Sous-titre 2"/>
          <p:cNvSpPr>
            <a:spLocks noGrp="1"/>
          </p:cNvSpPr>
          <p:nvPr>
            <p:ph type="subTitle" idx="1"/>
          </p:nvPr>
        </p:nvSpPr>
        <p:spPr>
          <a:xfrm>
            <a:off x="2027291" y="4459700"/>
            <a:ext cx="5123755" cy="814678"/>
          </a:xfrm>
        </p:spPr>
        <p:txBody>
          <a:bodyPr>
            <a:normAutofit fontScale="55000" lnSpcReduction="20000"/>
          </a:bodyPr>
          <a:lstStyle/>
          <a:p>
            <a:r>
              <a:rPr lang="fr-FR" dirty="0" smtClean="0">
                <a:latin typeface="Arial Narrow" charset="0"/>
                <a:ea typeface="Arial Narrow" charset="0"/>
                <a:cs typeface="Arial Narrow" charset="0"/>
              </a:rPr>
              <a:t>Pr. Annick Comblain, Université de Liège</a:t>
            </a:r>
          </a:p>
          <a:p>
            <a:endParaRPr lang="fr-FR" dirty="0">
              <a:latin typeface="Arial Narrow" charset="0"/>
              <a:ea typeface="Arial Narrow" charset="0"/>
              <a:cs typeface="Arial Narrow" charset="0"/>
            </a:endParaRPr>
          </a:p>
          <a:p>
            <a:r>
              <a:rPr lang="fr-FR" dirty="0" smtClean="0">
                <a:latin typeface="Arial Narrow" charset="0"/>
                <a:ea typeface="Arial Narrow" charset="0"/>
                <a:cs typeface="Arial Narrow" charset="0"/>
              </a:rPr>
              <a:t>Grenoble, le 17 mars 2017 </a:t>
            </a:r>
            <a:r>
              <a:rPr lang="mr-IN" dirty="0" smtClean="0">
                <a:latin typeface="Arial Narrow" charset="0"/>
                <a:ea typeface="Arial Narrow" charset="0"/>
                <a:cs typeface="Arial Narrow" charset="0"/>
              </a:rPr>
              <a:t>–</a:t>
            </a:r>
            <a:r>
              <a:rPr lang="fr-FR" dirty="0" smtClean="0">
                <a:latin typeface="Arial Narrow" charset="0"/>
                <a:ea typeface="Arial Narrow" charset="0"/>
                <a:cs typeface="Arial Narrow" charset="0"/>
              </a:rPr>
              <a:t> Journées Internationales de la Trisomie 21</a:t>
            </a:r>
            <a:endParaRPr lang="fr-FR" dirty="0">
              <a:latin typeface="Arial Narrow" charset="0"/>
              <a:ea typeface="Arial Narrow" charset="0"/>
              <a:cs typeface="Arial Narrow" charset="0"/>
            </a:endParaRPr>
          </a:p>
        </p:txBody>
      </p:sp>
      <p:pic>
        <p:nvPicPr>
          <p:cNvPr id="6" name="Image 5"/>
          <p:cNvPicPr>
            <a:picLocks noChangeAspect="1"/>
          </p:cNvPicPr>
          <p:nvPr/>
        </p:nvPicPr>
        <p:blipFill>
          <a:blip r:embed="rId3"/>
          <a:stretch>
            <a:fillRect/>
          </a:stretch>
        </p:blipFill>
        <p:spPr>
          <a:xfrm>
            <a:off x="6568546" y="919293"/>
            <a:ext cx="1610255" cy="1174091"/>
          </a:xfrm>
          <a:prstGeom prst="rect">
            <a:avLst/>
          </a:prstGeom>
        </p:spPr>
      </p:pic>
    </p:spTree>
    <p:extLst>
      <p:ext uri="{BB962C8B-B14F-4D97-AF65-F5344CB8AC3E}">
        <p14:creationId xmlns:p14="http://schemas.microsoft.com/office/powerpoint/2010/main" val="19644727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9359" y="3378185"/>
            <a:ext cx="584462" cy="5831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913821" y="3378185"/>
            <a:ext cx="584462" cy="5831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1498283" y="3378185"/>
            <a:ext cx="584462" cy="5831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329359" y="3961313"/>
            <a:ext cx="584462" cy="583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913821" y="3961313"/>
            <a:ext cx="584462" cy="5831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1498283" y="3961313"/>
            <a:ext cx="584462" cy="5831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329359" y="4544441"/>
            <a:ext cx="584462" cy="583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913821" y="4544441"/>
            <a:ext cx="584462" cy="583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498283" y="4544441"/>
            <a:ext cx="584462" cy="5831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329359" y="5127569"/>
            <a:ext cx="584462" cy="583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913821" y="5127569"/>
            <a:ext cx="584462" cy="583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1498283" y="5127569"/>
            <a:ext cx="584462" cy="583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589506" y="5710697"/>
            <a:ext cx="1093569" cy="276999"/>
          </a:xfrm>
          <a:prstGeom prst="rect">
            <a:avLst/>
          </a:prstGeom>
          <a:noFill/>
        </p:spPr>
        <p:txBody>
          <a:bodyPr wrap="none" rtlCol="0">
            <a:spAutoFit/>
          </a:bodyPr>
          <a:lstStyle/>
          <a:p>
            <a:r>
              <a:rPr lang="fr-FR" sz="1200" smtClean="0">
                <a:latin typeface="Arial Narrow" charset="0"/>
                <a:ea typeface="Arial Narrow" charset="0"/>
                <a:cs typeface="Arial Narrow" charset="0"/>
              </a:rPr>
              <a:t>Pattern ordonné</a:t>
            </a:r>
            <a:endParaRPr lang="fr-FR" sz="1200">
              <a:latin typeface="Arial Narrow" charset="0"/>
              <a:ea typeface="Arial Narrow" charset="0"/>
              <a:cs typeface="Arial Narrow" charset="0"/>
            </a:endParaRPr>
          </a:p>
        </p:txBody>
      </p:sp>
      <p:sp>
        <p:nvSpPr>
          <p:cNvPr id="16" name="Rectangle 15"/>
          <p:cNvSpPr/>
          <p:nvPr/>
        </p:nvSpPr>
        <p:spPr>
          <a:xfrm>
            <a:off x="2329774" y="3378185"/>
            <a:ext cx="584462" cy="5831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2914236" y="3378185"/>
            <a:ext cx="584462" cy="5831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3498698" y="3378185"/>
            <a:ext cx="584462" cy="583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2329774" y="3961313"/>
            <a:ext cx="584462" cy="583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2914236" y="3961313"/>
            <a:ext cx="584462" cy="583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3498698" y="3961313"/>
            <a:ext cx="584462" cy="5831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2329774" y="4544441"/>
            <a:ext cx="584462" cy="583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2914236" y="4544441"/>
            <a:ext cx="584462" cy="5831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3498698" y="4544441"/>
            <a:ext cx="584462" cy="583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2329774" y="5127569"/>
            <a:ext cx="584462" cy="5831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2914236" y="5127569"/>
            <a:ext cx="584462" cy="583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3498698" y="5127569"/>
            <a:ext cx="584462" cy="5831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p:cNvSpPr txBox="1"/>
          <p:nvPr/>
        </p:nvSpPr>
        <p:spPr>
          <a:xfrm>
            <a:off x="2650064" y="5710697"/>
            <a:ext cx="1112805" cy="276999"/>
          </a:xfrm>
          <a:prstGeom prst="rect">
            <a:avLst/>
          </a:prstGeom>
          <a:noFill/>
        </p:spPr>
        <p:txBody>
          <a:bodyPr wrap="none" rtlCol="0">
            <a:spAutoFit/>
          </a:bodyPr>
          <a:lstStyle/>
          <a:p>
            <a:r>
              <a:rPr lang="fr-FR" sz="1200" dirty="0" smtClean="0">
                <a:latin typeface="Arial Narrow" charset="0"/>
                <a:ea typeface="Arial Narrow" charset="0"/>
                <a:cs typeface="Arial Narrow" charset="0"/>
              </a:rPr>
              <a:t>Pattern aléatoire</a:t>
            </a:r>
            <a:endParaRPr lang="fr-FR" sz="1200" dirty="0">
              <a:latin typeface="Arial Narrow" charset="0"/>
              <a:ea typeface="Arial Narrow" charset="0"/>
              <a:cs typeface="Arial Narrow" charset="0"/>
            </a:endParaRPr>
          </a:p>
        </p:txBody>
      </p:sp>
      <p:sp>
        <p:nvSpPr>
          <p:cNvPr id="41" name="Forme libre 40"/>
          <p:cNvSpPr/>
          <p:nvPr/>
        </p:nvSpPr>
        <p:spPr>
          <a:xfrm>
            <a:off x="460430" y="219224"/>
            <a:ext cx="1510268" cy="755134"/>
          </a:xfrm>
          <a:custGeom>
            <a:avLst/>
            <a:gdLst>
              <a:gd name="connsiteX0" fmla="*/ 0 w 1510268"/>
              <a:gd name="connsiteY0" fmla="*/ 75513 h 755134"/>
              <a:gd name="connsiteX1" fmla="*/ 75513 w 1510268"/>
              <a:gd name="connsiteY1" fmla="*/ 0 h 755134"/>
              <a:gd name="connsiteX2" fmla="*/ 1434755 w 1510268"/>
              <a:gd name="connsiteY2" fmla="*/ 0 h 755134"/>
              <a:gd name="connsiteX3" fmla="*/ 1510268 w 1510268"/>
              <a:gd name="connsiteY3" fmla="*/ 75513 h 755134"/>
              <a:gd name="connsiteX4" fmla="*/ 1510268 w 1510268"/>
              <a:gd name="connsiteY4" fmla="*/ 679621 h 755134"/>
              <a:gd name="connsiteX5" fmla="*/ 1434755 w 1510268"/>
              <a:gd name="connsiteY5" fmla="*/ 755134 h 755134"/>
              <a:gd name="connsiteX6" fmla="*/ 75513 w 1510268"/>
              <a:gd name="connsiteY6" fmla="*/ 755134 h 755134"/>
              <a:gd name="connsiteX7" fmla="*/ 0 w 1510268"/>
              <a:gd name="connsiteY7" fmla="*/ 679621 h 755134"/>
              <a:gd name="connsiteX8" fmla="*/ 0 w 1510268"/>
              <a:gd name="connsiteY8" fmla="*/ 75513 h 7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0268" h="755134">
                <a:moveTo>
                  <a:pt x="0" y="75513"/>
                </a:moveTo>
                <a:cubicBezTo>
                  <a:pt x="0" y="33808"/>
                  <a:pt x="33808" y="0"/>
                  <a:pt x="75513" y="0"/>
                </a:cubicBezTo>
                <a:lnTo>
                  <a:pt x="1434755" y="0"/>
                </a:lnTo>
                <a:cubicBezTo>
                  <a:pt x="1476460" y="0"/>
                  <a:pt x="1510268" y="33808"/>
                  <a:pt x="1510268" y="75513"/>
                </a:cubicBezTo>
                <a:lnTo>
                  <a:pt x="1510268" y="679621"/>
                </a:lnTo>
                <a:cubicBezTo>
                  <a:pt x="1510268" y="721326"/>
                  <a:pt x="1476460" y="755134"/>
                  <a:pt x="1434755" y="755134"/>
                </a:cubicBezTo>
                <a:lnTo>
                  <a:pt x="75513" y="755134"/>
                </a:lnTo>
                <a:cubicBezTo>
                  <a:pt x="33808" y="755134"/>
                  <a:pt x="0" y="721326"/>
                  <a:pt x="0" y="679621"/>
                </a:cubicBezTo>
                <a:lnTo>
                  <a:pt x="0" y="7551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2597" tIns="42437" rIns="52597" bIns="42437" numCol="1" spcCol="1270" anchor="ctr" anchorCtr="0">
            <a:noAutofit/>
          </a:bodyPr>
          <a:lstStyle/>
          <a:p>
            <a:pPr lvl="0" algn="ctr" defTabSz="711200">
              <a:lnSpc>
                <a:spcPct val="90000"/>
              </a:lnSpc>
              <a:spcBef>
                <a:spcPct val="0"/>
              </a:spcBef>
              <a:spcAft>
                <a:spcPct val="35000"/>
              </a:spcAft>
            </a:pPr>
            <a:r>
              <a:rPr lang="fr-FR" sz="1600" kern="1200" dirty="0" smtClean="0">
                <a:latin typeface="Arial Narrow" charset="0"/>
                <a:ea typeface="Arial Narrow" charset="0"/>
                <a:cs typeface="Arial Narrow" charset="0"/>
              </a:rPr>
              <a:t>Mémoire séquentielle</a:t>
            </a:r>
            <a:endParaRPr lang="fr-FR" sz="1600" kern="1200" dirty="0">
              <a:latin typeface="Arial Narrow" charset="0"/>
              <a:ea typeface="Arial Narrow" charset="0"/>
              <a:cs typeface="Arial Narrow" charset="0"/>
            </a:endParaRPr>
          </a:p>
        </p:txBody>
      </p:sp>
      <p:sp>
        <p:nvSpPr>
          <p:cNvPr id="42" name="Forme libre 41"/>
          <p:cNvSpPr/>
          <p:nvPr/>
        </p:nvSpPr>
        <p:spPr>
          <a:xfrm>
            <a:off x="611457" y="974358"/>
            <a:ext cx="151026" cy="566350"/>
          </a:xfrm>
          <a:custGeom>
            <a:avLst/>
            <a:gdLst/>
            <a:ahLst/>
            <a:cxnLst/>
            <a:rect l="0" t="0" r="0" b="0"/>
            <a:pathLst>
              <a:path>
                <a:moveTo>
                  <a:pt x="0" y="0"/>
                </a:moveTo>
                <a:lnTo>
                  <a:pt x="0" y="566350"/>
                </a:lnTo>
                <a:lnTo>
                  <a:pt x="151026" y="566350"/>
                </a:lnTo>
              </a:path>
            </a:pathLst>
          </a:custGeom>
          <a:noFill/>
          <a:scene3d>
            <a:camera prst="orthographicFront"/>
            <a:lightRig rig="flat" dir="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3" name="Forme libre 42"/>
          <p:cNvSpPr/>
          <p:nvPr/>
        </p:nvSpPr>
        <p:spPr>
          <a:xfrm>
            <a:off x="762483" y="1163141"/>
            <a:ext cx="1208214" cy="755134"/>
          </a:xfrm>
          <a:custGeom>
            <a:avLst/>
            <a:gdLst>
              <a:gd name="connsiteX0" fmla="*/ 0 w 1208214"/>
              <a:gd name="connsiteY0" fmla="*/ 75513 h 755134"/>
              <a:gd name="connsiteX1" fmla="*/ 75513 w 1208214"/>
              <a:gd name="connsiteY1" fmla="*/ 0 h 755134"/>
              <a:gd name="connsiteX2" fmla="*/ 1132701 w 1208214"/>
              <a:gd name="connsiteY2" fmla="*/ 0 h 755134"/>
              <a:gd name="connsiteX3" fmla="*/ 1208214 w 1208214"/>
              <a:gd name="connsiteY3" fmla="*/ 75513 h 755134"/>
              <a:gd name="connsiteX4" fmla="*/ 1208214 w 1208214"/>
              <a:gd name="connsiteY4" fmla="*/ 679621 h 755134"/>
              <a:gd name="connsiteX5" fmla="*/ 1132701 w 1208214"/>
              <a:gd name="connsiteY5" fmla="*/ 755134 h 755134"/>
              <a:gd name="connsiteX6" fmla="*/ 75513 w 1208214"/>
              <a:gd name="connsiteY6" fmla="*/ 755134 h 755134"/>
              <a:gd name="connsiteX7" fmla="*/ 0 w 1208214"/>
              <a:gd name="connsiteY7" fmla="*/ 679621 h 755134"/>
              <a:gd name="connsiteX8" fmla="*/ 0 w 1208214"/>
              <a:gd name="connsiteY8" fmla="*/ 75513 h 7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14" h="755134">
                <a:moveTo>
                  <a:pt x="0" y="75513"/>
                </a:moveTo>
                <a:cubicBezTo>
                  <a:pt x="0" y="33808"/>
                  <a:pt x="33808" y="0"/>
                  <a:pt x="75513" y="0"/>
                </a:cubicBezTo>
                <a:lnTo>
                  <a:pt x="1132701" y="0"/>
                </a:lnTo>
                <a:cubicBezTo>
                  <a:pt x="1174406" y="0"/>
                  <a:pt x="1208214" y="33808"/>
                  <a:pt x="1208214" y="75513"/>
                </a:cubicBezTo>
                <a:lnTo>
                  <a:pt x="1208214" y="679621"/>
                </a:lnTo>
                <a:cubicBezTo>
                  <a:pt x="1208214" y="721326"/>
                  <a:pt x="1174406" y="755134"/>
                  <a:pt x="1132701" y="755134"/>
                </a:cubicBezTo>
                <a:lnTo>
                  <a:pt x="75513" y="755134"/>
                </a:lnTo>
                <a:cubicBezTo>
                  <a:pt x="33808" y="755134"/>
                  <a:pt x="0" y="721326"/>
                  <a:pt x="0" y="679621"/>
                </a:cubicBezTo>
                <a:lnTo>
                  <a:pt x="0" y="75513"/>
                </a:lnTo>
                <a:close/>
              </a:path>
            </a:pathLst>
          </a:custGeom>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2597" tIns="42437" rIns="52597" bIns="42437" numCol="1" spcCol="1270" anchor="ctr" anchorCtr="0">
            <a:noAutofit/>
          </a:bodyPr>
          <a:lstStyle/>
          <a:p>
            <a:pPr lvl="0" algn="ctr" defTabSz="711200">
              <a:lnSpc>
                <a:spcPct val="90000"/>
              </a:lnSpc>
              <a:spcBef>
                <a:spcPct val="0"/>
              </a:spcBef>
              <a:spcAft>
                <a:spcPct val="35000"/>
              </a:spcAft>
            </a:pPr>
            <a:r>
              <a:rPr lang="fr-FR" sz="1600" kern="1200" dirty="0" smtClean="0">
                <a:latin typeface="Arial Narrow" charset="0"/>
                <a:ea typeface="Arial Narrow" charset="0"/>
                <a:cs typeface="Arial Narrow" charset="0"/>
              </a:rPr>
              <a:t>Pattern ordonné</a:t>
            </a:r>
            <a:endParaRPr lang="fr-FR" sz="1600" kern="1200" dirty="0">
              <a:latin typeface="Arial Narrow" charset="0"/>
              <a:ea typeface="Arial Narrow" charset="0"/>
              <a:cs typeface="Arial Narrow" charset="0"/>
            </a:endParaRPr>
          </a:p>
        </p:txBody>
      </p:sp>
      <p:sp>
        <p:nvSpPr>
          <p:cNvPr id="44" name="Forme libre 43"/>
          <p:cNvSpPr/>
          <p:nvPr/>
        </p:nvSpPr>
        <p:spPr>
          <a:xfrm>
            <a:off x="611457" y="974358"/>
            <a:ext cx="151026" cy="1510268"/>
          </a:xfrm>
          <a:custGeom>
            <a:avLst/>
            <a:gdLst/>
            <a:ahLst/>
            <a:cxnLst/>
            <a:rect l="0" t="0" r="0" b="0"/>
            <a:pathLst>
              <a:path>
                <a:moveTo>
                  <a:pt x="0" y="0"/>
                </a:moveTo>
                <a:lnTo>
                  <a:pt x="0" y="1510268"/>
                </a:lnTo>
                <a:lnTo>
                  <a:pt x="151026" y="1510268"/>
                </a:lnTo>
              </a:path>
            </a:pathLst>
          </a:custGeom>
          <a:noFill/>
          <a:scene3d>
            <a:camera prst="orthographicFront"/>
            <a:lightRig rig="flat" dir="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5" name="Forme libre 44"/>
          <p:cNvSpPr/>
          <p:nvPr/>
        </p:nvSpPr>
        <p:spPr>
          <a:xfrm>
            <a:off x="762483" y="2107059"/>
            <a:ext cx="1208214" cy="755134"/>
          </a:xfrm>
          <a:custGeom>
            <a:avLst/>
            <a:gdLst>
              <a:gd name="connsiteX0" fmla="*/ 0 w 1208214"/>
              <a:gd name="connsiteY0" fmla="*/ 75513 h 755134"/>
              <a:gd name="connsiteX1" fmla="*/ 75513 w 1208214"/>
              <a:gd name="connsiteY1" fmla="*/ 0 h 755134"/>
              <a:gd name="connsiteX2" fmla="*/ 1132701 w 1208214"/>
              <a:gd name="connsiteY2" fmla="*/ 0 h 755134"/>
              <a:gd name="connsiteX3" fmla="*/ 1208214 w 1208214"/>
              <a:gd name="connsiteY3" fmla="*/ 75513 h 755134"/>
              <a:gd name="connsiteX4" fmla="*/ 1208214 w 1208214"/>
              <a:gd name="connsiteY4" fmla="*/ 679621 h 755134"/>
              <a:gd name="connsiteX5" fmla="*/ 1132701 w 1208214"/>
              <a:gd name="connsiteY5" fmla="*/ 755134 h 755134"/>
              <a:gd name="connsiteX6" fmla="*/ 75513 w 1208214"/>
              <a:gd name="connsiteY6" fmla="*/ 755134 h 755134"/>
              <a:gd name="connsiteX7" fmla="*/ 0 w 1208214"/>
              <a:gd name="connsiteY7" fmla="*/ 679621 h 755134"/>
              <a:gd name="connsiteX8" fmla="*/ 0 w 1208214"/>
              <a:gd name="connsiteY8" fmla="*/ 75513 h 7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14" h="755134">
                <a:moveTo>
                  <a:pt x="0" y="75513"/>
                </a:moveTo>
                <a:cubicBezTo>
                  <a:pt x="0" y="33808"/>
                  <a:pt x="33808" y="0"/>
                  <a:pt x="75513" y="0"/>
                </a:cubicBezTo>
                <a:lnTo>
                  <a:pt x="1132701" y="0"/>
                </a:lnTo>
                <a:cubicBezTo>
                  <a:pt x="1174406" y="0"/>
                  <a:pt x="1208214" y="33808"/>
                  <a:pt x="1208214" y="75513"/>
                </a:cubicBezTo>
                <a:lnTo>
                  <a:pt x="1208214" y="679621"/>
                </a:lnTo>
                <a:cubicBezTo>
                  <a:pt x="1208214" y="721326"/>
                  <a:pt x="1174406" y="755134"/>
                  <a:pt x="1132701" y="755134"/>
                </a:cubicBezTo>
                <a:lnTo>
                  <a:pt x="75513" y="755134"/>
                </a:lnTo>
                <a:cubicBezTo>
                  <a:pt x="33808" y="755134"/>
                  <a:pt x="0" y="721326"/>
                  <a:pt x="0" y="679621"/>
                </a:cubicBezTo>
                <a:lnTo>
                  <a:pt x="0" y="75513"/>
                </a:lnTo>
                <a:close/>
              </a:path>
            </a:pathLst>
          </a:custGeom>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2597" tIns="42437" rIns="52597" bIns="42437" numCol="1" spcCol="1270" anchor="ctr" anchorCtr="0">
            <a:noAutofit/>
          </a:bodyPr>
          <a:lstStyle/>
          <a:p>
            <a:pPr lvl="0" algn="ctr" defTabSz="711200">
              <a:lnSpc>
                <a:spcPct val="90000"/>
              </a:lnSpc>
              <a:spcBef>
                <a:spcPct val="0"/>
              </a:spcBef>
              <a:spcAft>
                <a:spcPct val="35000"/>
              </a:spcAft>
            </a:pPr>
            <a:r>
              <a:rPr lang="fr-FR" sz="1600" kern="1200" dirty="0" smtClean="0">
                <a:latin typeface="Arial Narrow" charset="0"/>
                <a:ea typeface="Arial Narrow" charset="0"/>
                <a:cs typeface="Arial Narrow" charset="0"/>
              </a:rPr>
              <a:t>Pattern aléatoire</a:t>
            </a:r>
            <a:endParaRPr lang="fr-FR" sz="1600" kern="1200" dirty="0">
              <a:latin typeface="Arial Narrow" charset="0"/>
              <a:ea typeface="Arial Narrow" charset="0"/>
              <a:cs typeface="Arial Narrow" charset="0"/>
            </a:endParaRPr>
          </a:p>
        </p:txBody>
      </p:sp>
      <p:sp>
        <p:nvSpPr>
          <p:cNvPr id="46" name="Forme libre 45"/>
          <p:cNvSpPr/>
          <p:nvPr/>
        </p:nvSpPr>
        <p:spPr>
          <a:xfrm>
            <a:off x="2348265" y="219224"/>
            <a:ext cx="1510268" cy="755134"/>
          </a:xfrm>
          <a:custGeom>
            <a:avLst/>
            <a:gdLst>
              <a:gd name="connsiteX0" fmla="*/ 0 w 1510268"/>
              <a:gd name="connsiteY0" fmla="*/ 75513 h 755134"/>
              <a:gd name="connsiteX1" fmla="*/ 75513 w 1510268"/>
              <a:gd name="connsiteY1" fmla="*/ 0 h 755134"/>
              <a:gd name="connsiteX2" fmla="*/ 1434755 w 1510268"/>
              <a:gd name="connsiteY2" fmla="*/ 0 h 755134"/>
              <a:gd name="connsiteX3" fmla="*/ 1510268 w 1510268"/>
              <a:gd name="connsiteY3" fmla="*/ 75513 h 755134"/>
              <a:gd name="connsiteX4" fmla="*/ 1510268 w 1510268"/>
              <a:gd name="connsiteY4" fmla="*/ 679621 h 755134"/>
              <a:gd name="connsiteX5" fmla="*/ 1434755 w 1510268"/>
              <a:gd name="connsiteY5" fmla="*/ 755134 h 755134"/>
              <a:gd name="connsiteX6" fmla="*/ 75513 w 1510268"/>
              <a:gd name="connsiteY6" fmla="*/ 755134 h 755134"/>
              <a:gd name="connsiteX7" fmla="*/ 0 w 1510268"/>
              <a:gd name="connsiteY7" fmla="*/ 679621 h 755134"/>
              <a:gd name="connsiteX8" fmla="*/ 0 w 1510268"/>
              <a:gd name="connsiteY8" fmla="*/ 75513 h 7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0268" h="755134">
                <a:moveTo>
                  <a:pt x="0" y="75513"/>
                </a:moveTo>
                <a:cubicBezTo>
                  <a:pt x="0" y="33808"/>
                  <a:pt x="33808" y="0"/>
                  <a:pt x="75513" y="0"/>
                </a:cubicBezTo>
                <a:lnTo>
                  <a:pt x="1434755" y="0"/>
                </a:lnTo>
                <a:cubicBezTo>
                  <a:pt x="1476460" y="0"/>
                  <a:pt x="1510268" y="33808"/>
                  <a:pt x="1510268" y="75513"/>
                </a:cubicBezTo>
                <a:lnTo>
                  <a:pt x="1510268" y="679621"/>
                </a:lnTo>
                <a:cubicBezTo>
                  <a:pt x="1510268" y="721326"/>
                  <a:pt x="1476460" y="755134"/>
                  <a:pt x="1434755" y="755134"/>
                </a:cubicBezTo>
                <a:lnTo>
                  <a:pt x="75513" y="755134"/>
                </a:lnTo>
                <a:cubicBezTo>
                  <a:pt x="33808" y="755134"/>
                  <a:pt x="0" y="721326"/>
                  <a:pt x="0" y="679621"/>
                </a:cubicBezTo>
                <a:lnTo>
                  <a:pt x="0" y="7551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2597" tIns="42437" rIns="52597" bIns="42437" numCol="1" spcCol="1270" anchor="ctr" anchorCtr="0">
            <a:noAutofit/>
          </a:bodyPr>
          <a:lstStyle/>
          <a:p>
            <a:pPr lvl="0" algn="ctr" defTabSz="711200">
              <a:lnSpc>
                <a:spcPct val="90000"/>
              </a:lnSpc>
              <a:spcBef>
                <a:spcPct val="0"/>
              </a:spcBef>
              <a:spcAft>
                <a:spcPct val="35000"/>
              </a:spcAft>
            </a:pPr>
            <a:r>
              <a:rPr lang="fr-FR" sz="1600" kern="1200" dirty="0" smtClean="0">
                <a:latin typeface="Arial Narrow" charset="0"/>
                <a:ea typeface="Arial Narrow" charset="0"/>
                <a:cs typeface="Arial Narrow" charset="0"/>
              </a:rPr>
              <a:t>Mémoire simultanée</a:t>
            </a:r>
            <a:endParaRPr lang="fr-FR" sz="1600" kern="1200" dirty="0">
              <a:latin typeface="Arial Narrow" charset="0"/>
              <a:ea typeface="Arial Narrow" charset="0"/>
              <a:cs typeface="Arial Narrow" charset="0"/>
            </a:endParaRPr>
          </a:p>
        </p:txBody>
      </p:sp>
      <p:sp>
        <p:nvSpPr>
          <p:cNvPr id="47" name="Forme libre 46"/>
          <p:cNvSpPr/>
          <p:nvPr/>
        </p:nvSpPr>
        <p:spPr>
          <a:xfrm>
            <a:off x="2499292" y="974358"/>
            <a:ext cx="151026" cy="566350"/>
          </a:xfrm>
          <a:custGeom>
            <a:avLst/>
            <a:gdLst/>
            <a:ahLst/>
            <a:cxnLst/>
            <a:rect l="0" t="0" r="0" b="0"/>
            <a:pathLst>
              <a:path>
                <a:moveTo>
                  <a:pt x="0" y="0"/>
                </a:moveTo>
                <a:lnTo>
                  <a:pt x="0" y="566350"/>
                </a:lnTo>
                <a:lnTo>
                  <a:pt x="151026" y="566350"/>
                </a:lnTo>
              </a:path>
            </a:pathLst>
          </a:custGeom>
          <a:noFill/>
          <a:scene3d>
            <a:camera prst="orthographicFront"/>
            <a:lightRig rig="flat" dir="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8" name="Forme libre 47"/>
          <p:cNvSpPr/>
          <p:nvPr/>
        </p:nvSpPr>
        <p:spPr>
          <a:xfrm>
            <a:off x="2650319" y="1163141"/>
            <a:ext cx="1208214" cy="755134"/>
          </a:xfrm>
          <a:custGeom>
            <a:avLst/>
            <a:gdLst>
              <a:gd name="connsiteX0" fmla="*/ 0 w 1208214"/>
              <a:gd name="connsiteY0" fmla="*/ 75513 h 755134"/>
              <a:gd name="connsiteX1" fmla="*/ 75513 w 1208214"/>
              <a:gd name="connsiteY1" fmla="*/ 0 h 755134"/>
              <a:gd name="connsiteX2" fmla="*/ 1132701 w 1208214"/>
              <a:gd name="connsiteY2" fmla="*/ 0 h 755134"/>
              <a:gd name="connsiteX3" fmla="*/ 1208214 w 1208214"/>
              <a:gd name="connsiteY3" fmla="*/ 75513 h 755134"/>
              <a:gd name="connsiteX4" fmla="*/ 1208214 w 1208214"/>
              <a:gd name="connsiteY4" fmla="*/ 679621 h 755134"/>
              <a:gd name="connsiteX5" fmla="*/ 1132701 w 1208214"/>
              <a:gd name="connsiteY5" fmla="*/ 755134 h 755134"/>
              <a:gd name="connsiteX6" fmla="*/ 75513 w 1208214"/>
              <a:gd name="connsiteY6" fmla="*/ 755134 h 755134"/>
              <a:gd name="connsiteX7" fmla="*/ 0 w 1208214"/>
              <a:gd name="connsiteY7" fmla="*/ 679621 h 755134"/>
              <a:gd name="connsiteX8" fmla="*/ 0 w 1208214"/>
              <a:gd name="connsiteY8" fmla="*/ 75513 h 7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14" h="755134">
                <a:moveTo>
                  <a:pt x="0" y="75513"/>
                </a:moveTo>
                <a:cubicBezTo>
                  <a:pt x="0" y="33808"/>
                  <a:pt x="33808" y="0"/>
                  <a:pt x="75513" y="0"/>
                </a:cubicBezTo>
                <a:lnTo>
                  <a:pt x="1132701" y="0"/>
                </a:lnTo>
                <a:cubicBezTo>
                  <a:pt x="1174406" y="0"/>
                  <a:pt x="1208214" y="33808"/>
                  <a:pt x="1208214" y="75513"/>
                </a:cubicBezTo>
                <a:lnTo>
                  <a:pt x="1208214" y="679621"/>
                </a:lnTo>
                <a:cubicBezTo>
                  <a:pt x="1208214" y="721326"/>
                  <a:pt x="1174406" y="755134"/>
                  <a:pt x="1132701" y="755134"/>
                </a:cubicBezTo>
                <a:lnTo>
                  <a:pt x="75513" y="755134"/>
                </a:lnTo>
                <a:cubicBezTo>
                  <a:pt x="33808" y="755134"/>
                  <a:pt x="0" y="721326"/>
                  <a:pt x="0" y="679621"/>
                </a:cubicBezTo>
                <a:lnTo>
                  <a:pt x="0" y="75513"/>
                </a:lnTo>
                <a:close/>
              </a:path>
            </a:pathLst>
          </a:custGeom>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2597" tIns="42437" rIns="52597" bIns="42437" numCol="1" spcCol="1270" anchor="ctr" anchorCtr="0">
            <a:noAutofit/>
          </a:bodyPr>
          <a:lstStyle/>
          <a:p>
            <a:pPr lvl="0" algn="ctr" defTabSz="711200">
              <a:lnSpc>
                <a:spcPct val="90000"/>
              </a:lnSpc>
              <a:spcBef>
                <a:spcPct val="0"/>
              </a:spcBef>
              <a:spcAft>
                <a:spcPct val="35000"/>
              </a:spcAft>
            </a:pPr>
            <a:r>
              <a:rPr lang="fr-FR" sz="1600" kern="1200" dirty="0" smtClean="0">
                <a:latin typeface="Arial Narrow" charset="0"/>
                <a:ea typeface="Arial Narrow" charset="0"/>
                <a:cs typeface="Arial Narrow" charset="0"/>
              </a:rPr>
              <a:t>Pattern ordonné</a:t>
            </a:r>
            <a:endParaRPr lang="fr-FR" sz="1600" kern="1200" dirty="0">
              <a:latin typeface="Arial Narrow" charset="0"/>
              <a:ea typeface="Arial Narrow" charset="0"/>
              <a:cs typeface="Arial Narrow" charset="0"/>
            </a:endParaRPr>
          </a:p>
        </p:txBody>
      </p:sp>
      <p:sp>
        <p:nvSpPr>
          <p:cNvPr id="49" name="Forme libre 48"/>
          <p:cNvSpPr/>
          <p:nvPr/>
        </p:nvSpPr>
        <p:spPr>
          <a:xfrm>
            <a:off x="2499292" y="974358"/>
            <a:ext cx="151026" cy="1510268"/>
          </a:xfrm>
          <a:custGeom>
            <a:avLst/>
            <a:gdLst/>
            <a:ahLst/>
            <a:cxnLst/>
            <a:rect l="0" t="0" r="0" b="0"/>
            <a:pathLst>
              <a:path>
                <a:moveTo>
                  <a:pt x="0" y="0"/>
                </a:moveTo>
                <a:lnTo>
                  <a:pt x="0" y="1510268"/>
                </a:lnTo>
                <a:lnTo>
                  <a:pt x="151026" y="1510268"/>
                </a:lnTo>
              </a:path>
            </a:pathLst>
          </a:custGeom>
          <a:noFill/>
          <a:scene3d>
            <a:camera prst="orthographicFront"/>
            <a:lightRig rig="flat" dir="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0" name="Forme libre 49"/>
          <p:cNvSpPr/>
          <p:nvPr/>
        </p:nvSpPr>
        <p:spPr>
          <a:xfrm>
            <a:off x="2650319" y="2107059"/>
            <a:ext cx="1208214" cy="755134"/>
          </a:xfrm>
          <a:custGeom>
            <a:avLst/>
            <a:gdLst>
              <a:gd name="connsiteX0" fmla="*/ 0 w 1208214"/>
              <a:gd name="connsiteY0" fmla="*/ 75513 h 755134"/>
              <a:gd name="connsiteX1" fmla="*/ 75513 w 1208214"/>
              <a:gd name="connsiteY1" fmla="*/ 0 h 755134"/>
              <a:gd name="connsiteX2" fmla="*/ 1132701 w 1208214"/>
              <a:gd name="connsiteY2" fmla="*/ 0 h 755134"/>
              <a:gd name="connsiteX3" fmla="*/ 1208214 w 1208214"/>
              <a:gd name="connsiteY3" fmla="*/ 75513 h 755134"/>
              <a:gd name="connsiteX4" fmla="*/ 1208214 w 1208214"/>
              <a:gd name="connsiteY4" fmla="*/ 679621 h 755134"/>
              <a:gd name="connsiteX5" fmla="*/ 1132701 w 1208214"/>
              <a:gd name="connsiteY5" fmla="*/ 755134 h 755134"/>
              <a:gd name="connsiteX6" fmla="*/ 75513 w 1208214"/>
              <a:gd name="connsiteY6" fmla="*/ 755134 h 755134"/>
              <a:gd name="connsiteX7" fmla="*/ 0 w 1208214"/>
              <a:gd name="connsiteY7" fmla="*/ 679621 h 755134"/>
              <a:gd name="connsiteX8" fmla="*/ 0 w 1208214"/>
              <a:gd name="connsiteY8" fmla="*/ 75513 h 7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14" h="755134">
                <a:moveTo>
                  <a:pt x="0" y="75513"/>
                </a:moveTo>
                <a:cubicBezTo>
                  <a:pt x="0" y="33808"/>
                  <a:pt x="33808" y="0"/>
                  <a:pt x="75513" y="0"/>
                </a:cubicBezTo>
                <a:lnTo>
                  <a:pt x="1132701" y="0"/>
                </a:lnTo>
                <a:cubicBezTo>
                  <a:pt x="1174406" y="0"/>
                  <a:pt x="1208214" y="33808"/>
                  <a:pt x="1208214" y="75513"/>
                </a:cubicBezTo>
                <a:lnTo>
                  <a:pt x="1208214" y="679621"/>
                </a:lnTo>
                <a:cubicBezTo>
                  <a:pt x="1208214" y="721326"/>
                  <a:pt x="1174406" y="755134"/>
                  <a:pt x="1132701" y="755134"/>
                </a:cubicBezTo>
                <a:lnTo>
                  <a:pt x="75513" y="755134"/>
                </a:lnTo>
                <a:cubicBezTo>
                  <a:pt x="33808" y="755134"/>
                  <a:pt x="0" y="721326"/>
                  <a:pt x="0" y="679621"/>
                </a:cubicBezTo>
                <a:lnTo>
                  <a:pt x="0" y="75513"/>
                </a:lnTo>
                <a:close/>
              </a:path>
            </a:pathLst>
          </a:custGeom>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2597" tIns="42437" rIns="52597" bIns="42437" numCol="1" spcCol="1270" anchor="ctr" anchorCtr="0">
            <a:noAutofit/>
          </a:bodyPr>
          <a:lstStyle/>
          <a:p>
            <a:pPr lvl="0" algn="ctr" defTabSz="711200">
              <a:lnSpc>
                <a:spcPct val="90000"/>
              </a:lnSpc>
              <a:spcBef>
                <a:spcPct val="0"/>
              </a:spcBef>
              <a:spcAft>
                <a:spcPct val="35000"/>
              </a:spcAft>
            </a:pPr>
            <a:r>
              <a:rPr lang="fr-FR" sz="1600" kern="1200" dirty="0" smtClean="0">
                <a:latin typeface="Arial Narrow" charset="0"/>
                <a:ea typeface="Arial Narrow" charset="0"/>
                <a:cs typeface="Arial Narrow" charset="0"/>
              </a:rPr>
              <a:t>Pattern aléatoire</a:t>
            </a:r>
            <a:endParaRPr lang="fr-FR" sz="1600" kern="1200" dirty="0">
              <a:latin typeface="Arial Narrow" charset="0"/>
              <a:ea typeface="Arial Narrow" charset="0"/>
              <a:cs typeface="Arial Narrow" charset="0"/>
            </a:endParaRPr>
          </a:p>
        </p:txBody>
      </p:sp>
      <p:sp>
        <p:nvSpPr>
          <p:cNvPr id="30" name="Rectangle 29"/>
          <p:cNvSpPr/>
          <p:nvPr/>
        </p:nvSpPr>
        <p:spPr>
          <a:xfrm>
            <a:off x="254920" y="6362878"/>
            <a:ext cx="1308371" cy="276999"/>
          </a:xfrm>
          <a:prstGeom prst="rect">
            <a:avLst/>
          </a:prstGeom>
        </p:spPr>
        <p:txBody>
          <a:bodyPr wrap="none">
            <a:spAutoFit/>
          </a:bodyPr>
          <a:lstStyle/>
          <a:p>
            <a:r>
              <a:rPr lang="fr-FR" sz="1200" dirty="0" err="1" smtClean="0">
                <a:latin typeface="Arial Narrow" charset="0"/>
                <a:ea typeface="Arial Narrow" charset="0"/>
                <a:cs typeface="Arial Narrow" charset="0"/>
              </a:rPr>
              <a:t>Carretti</a:t>
            </a:r>
            <a:r>
              <a:rPr lang="fr-FR" sz="1200" dirty="0" smtClean="0">
                <a:latin typeface="Arial Narrow" charset="0"/>
                <a:ea typeface="Arial Narrow" charset="0"/>
                <a:cs typeface="Arial Narrow" charset="0"/>
              </a:rPr>
              <a:t> et al. (2013)</a:t>
            </a:r>
            <a:endParaRPr lang="fr-FR" sz="1200" dirty="0"/>
          </a:p>
        </p:txBody>
      </p:sp>
      <p:sp>
        <p:nvSpPr>
          <p:cNvPr id="31" name="Moins 30"/>
          <p:cNvSpPr/>
          <p:nvPr/>
        </p:nvSpPr>
        <p:spPr>
          <a:xfrm>
            <a:off x="1531344" y="1127738"/>
            <a:ext cx="377086" cy="247673"/>
          </a:xfrm>
          <a:prstGeom prst="mathMinus">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Moins 31"/>
          <p:cNvSpPr/>
          <p:nvPr/>
        </p:nvSpPr>
        <p:spPr>
          <a:xfrm>
            <a:off x="3413843" y="1127738"/>
            <a:ext cx="377086" cy="247673"/>
          </a:xfrm>
          <a:prstGeom prst="mathMinus">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4323348" y="387913"/>
            <a:ext cx="4572000" cy="1077218"/>
          </a:xfrm>
          <a:prstGeom prst="rect">
            <a:avLst/>
          </a:prstGeom>
          <a:ln w="12700">
            <a:solidFill>
              <a:schemeClr val="accent2">
                <a:lumMod val="75000"/>
              </a:schemeClr>
            </a:solidFill>
          </a:ln>
        </p:spPr>
        <p:txBody>
          <a:bodyPr>
            <a:spAutoFit/>
          </a:bodyPr>
          <a:lstStyle/>
          <a:p>
            <a:r>
              <a:rPr lang="fr-FR" sz="1600" b="1" i="1" dirty="0" smtClean="0">
                <a:solidFill>
                  <a:schemeClr val="accent2">
                    <a:lumMod val="75000"/>
                  </a:schemeClr>
                </a:solidFill>
                <a:latin typeface="Arial Narrow" charset="0"/>
                <a:ea typeface="Arial Narrow" charset="0"/>
                <a:cs typeface="Arial Narrow" charset="0"/>
                <a:sym typeface="Wingdings"/>
              </a:rPr>
              <a:t>Déficit de stratégie </a:t>
            </a:r>
          </a:p>
          <a:p>
            <a:r>
              <a:rPr lang="fr-FR" sz="1600" dirty="0" smtClean="0">
                <a:latin typeface="Arial Narrow" charset="0"/>
                <a:ea typeface="Arial Narrow" charset="0"/>
                <a:cs typeface="Arial Narrow" charset="0"/>
                <a:sym typeface="Wingdings"/>
              </a:rPr>
              <a:t>➠ </a:t>
            </a:r>
            <a:r>
              <a:rPr lang="fr-FR" sz="1600" dirty="0">
                <a:latin typeface="Arial Narrow" charset="0"/>
                <a:ea typeface="Arial Narrow" charset="0"/>
                <a:cs typeface="Arial Narrow" charset="0"/>
                <a:sym typeface="Wingdings"/>
              </a:rPr>
              <a:t>incapacité d'utiliser des patterns comme aide au rappel des positions dans des configurations spatiales simultanées</a:t>
            </a:r>
          </a:p>
        </p:txBody>
      </p:sp>
      <p:sp>
        <p:nvSpPr>
          <p:cNvPr id="34" name="ZoneTexte 33"/>
          <p:cNvSpPr txBox="1"/>
          <p:nvPr/>
        </p:nvSpPr>
        <p:spPr>
          <a:xfrm>
            <a:off x="4323348" y="2809996"/>
            <a:ext cx="4572000" cy="830997"/>
          </a:xfrm>
          <a:prstGeom prst="rect">
            <a:avLst/>
          </a:prstGeom>
          <a:noFill/>
          <a:ln w="12700">
            <a:solidFill>
              <a:schemeClr val="accent2">
                <a:lumMod val="75000"/>
              </a:schemeClr>
            </a:solidFill>
          </a:ln>
        </p:spPr>
        <p:txBody>
          <a:bodyPr wrap="square" rtlCol="0">
            <a:spAutoFit/>
          </a:bodyPr>
          <a:lstStyle/>
          <a:p>
            <a:r>
              <a:rPr lang="fr-FR" sz="1600" b="1" dirty="0">
                <a:solidFill>
                  <a:schemeClr val="accent2">
                    <a:lumMod val="75000"/>
                  </a:schemeClr>
                </a:solidFill>
                <a:latin typeface="Arial Narrow" charset="0"/>
                <a:ea typeface="Arial Narrow" charset="0"/>
                <a:cs typeface="Arial Narrow" charset="0"/>
                <a:sym typeface="Wingdings"/>
              </a:rPr>
              <a:t>Déficit de perception visuelle </a:t>
            </a:r>
            <a:endParaRPr lang="fr-FR" sz="1600" b="1" dirty="0" smtClean="0">
              <a:solidFill>
                <a:schemeClr val="accent2">
                  <a:lumMod val="75000"/>
                </a:schemeClr>
              </a:solidFill>
              <a:latin typeface="Arial Narrow" charset="0"/>
              <a:ea typeface="Arial Narrow" charset="0"/>
              <a:cs typeface="Arial Narrow" charset="0"/>
              <a:sym typeface="Wingdings"/>
            </a:endParaRPr>
          </a:p>
          <a:p>
            <a:r>
              <a:rPr lang="fr-FR" sz="1600" dirty="0" smtClean="0">
                <a:latin typeface="Arial Narrow" charset="0"/>
                <a:ea typeface="Arial Narrow" charset="0"/>
                <a:cs typeface="Arial Narrow" charset="0"/>
                <a:sym typeface="Wingdings"/>
              </a:rPr>
              <a:t>➠ </a:t>
            </a:r>
            <a:r>
              <a:rPr lang="fr-FR" sz="1600" dirty="0">
                <a:latin typeface="Arial Narrow" charset="0"/>
                <a:ea typeface="Arial Narrow" charset="0"/>
                <a:cs typeface="Arial Narrow" charset="0"/>
                <a:sym typeface="Wingdings"/>
              </a:rPr>
              <a:t>possibilité d'un "encombrement" visuel rendant difficile la distinction entre différents </a:t>
            </a:r>
            <a:r>
              <a:rPr lang="fr-FR" sz="1600" dirty="0" smtClean="0">
                <a:latin typeface="Arial Narrow" charset="0"/>
                <a:ea typeface="Arial Narrow" charset="0"/>
                <a:cs typeface="Arial Narrow" charset="0"/>
                <a:sym typeface="Wingdings"/>
              </a:rPr>
              <a:t>items</a:t>
            </a:r>
            <a:endParaRPr lang="fr-FR" sz="1600" dirty="0">
              <a:latin typeface="Arial Narrow" charset="0"/>
              <a:ea typeface="Arial Narrow" charset="0"/>
              <a:cs typeface="Arial Narrow" charset="0"/>
              <a:sym typeface="Wingdings"/>
            </a:endParaRPr>
          </a:p>
        </p:txBody>
      </p:sp>
      <p:sp>
        <p:nvSpPr>
          <p:cNvPr id="35" name="ZoneTexte 34"/>
          <p:cNvSpPr txBox="1"/>
          <p:nvPr/>
        </p:nvSpPr>
        <p:spPr>
          <a:xfrm>
            <a:off x="4323349" y="1552788"/>
            <a:ext cx="4416792" cy="1169551"/>
          </a:xfrm>
          <a:prstGeom prst="rect">
            <a:avLst/>
          </a:prstGeom>
          <a:noFill/>
        </p:spPr>
        <p:txBody>
          <a:bodyPr wrap="square" rtlCol="0">
            <a:spAutoFit/>
          </a:bodyPr>
          <a:lstStyle/>
          <a:p>
            <a:r>
              <a:rPr lang="fr-FR" sz="1400" dirty="0">
                <a:latin typeface="Arial Narrow" charset="0"/>
                <a:ea typeface="Arial Narrow" charset="0"/>
                <a:cs typeface="Arial Narrow" charset="0"/>
                <a:sym typeface="Wingdings"/>
              </a:rPr>
              <a:t>Cohérent avec les données sur la MCT verbale </a:t>
            </a:r>
            <a:endParaRPr lang="fr-FR" sz="1400" dirty="0" smtClean="0">
              <a:latin typeface="Arial Narrow" charset="0"/>
              <a:ea typeface="Arial Narrow" charset="0"/>
              <a:cs typeface="Arial Narrow" charset="0"/>
              <a:sym typeface="Wingdings"/>
            </a:endParaRPr>
          </a:p>
          <a:p>
            <a:r>
              <a:rPr lang="fr-FR" sz="1400" dirty="0" smtClean="0">
                <a:latin typeface="Arial Narrow" charset="0"/>
                <a:ea typeface="Arial Narrow" charset="0"/>
                <a:cs typeface="Arial Narrow" charset="0"/>
                <a:sym typeface="Wingdings"/>
              </a:rPr>
              <a:t>➠ </a:t>
            </a:r>
            <a:r>
              <a:rPr lang="fr-FR" sz="1400" dirty="0">
                <a:latin typeface="Arial Narrow" charset="0"/>
                <a:ea typeface="Arial Narrow" charset="0"/>
                <a:cs typeface="Arial Narrow" charset="0"/>
                <a:sym typeface="Wingdings"/>
              </a:rPr>
              <a:t>déficit d'utilisation spontanée de stratégies de mémorisation comme la récapitulation mais peut-être amélioré par un entraînement spécifique</a:t>
            </a:r>
          </a:p>
          <a:p>
            <a:endParaRPr lang="fr-FR" sz="1400" dirty="0"/>
          </a:p>
        </p:txBody>
      </p:sp>
      <p:sp>
        <p:nvSpPr>
          <p:cNvPr id="36" name="Rectangle 35"/>
          <p:cNvSpPr/>
          <p:nvPr/>
        </p:nvSpPr>
        <p:spPr>
          <a:xfrm>
            <a:off x="4323348" y="3793062"/>
            <a:ext cx="4572000" cy="1169551"/>
          </a:xfrm>
          <a:prstGeom prst="rect">
            <a:avLst/>
          </a:prstGeom>
        </p:spPr>
        <p:txBody>
          <a:bodyPr>
            <a:spAutoFit/>
          </a:bodyPr>
          <a:lstStyle/>
          <a:p>
            <a:pPr marL="285750" indent="-285750">
              <a:buFontTx/>
              <a:buChar char="-"/>
            </a:pPr>
            <a:r>
              <a:rPr lang="fr-FR" sz="1400" dirty="0">
                <a:latin typeface="Arial Narrow" charset="0"/>
                <a:ea typeface="Arial Narrow" charset="0"/>
                <a:cs typeface="Arial Narrow" charset="0"/>
                <a:sym typeface="Wingdings"/>
              </a:rPr>
              <a:t>Avantage dans l'analyse globale des  stimulations visuelles mais déficit dans l'analyse </a:t>
            </a:r>
            <a:r>
              <a:rPr lang="fr-FR" sz="1400" dirty="0" err="1">
                <a:latin typeface="Arial Narrow" charset="0"/>
                <a:ea typeface="Arial Narrow" charset="0"/>
                <a:cs typeface="Arial Narrow" charset="0"/>
                <a:sym typeface="Wingdings"/>
              </a:rPr>
              <a:t>visuo</a:t>
            </a:r>
            <a:r>
              <a:rPr lang="fr-FR" sz="1400" dirty="0">
                <a:latin typeface="Arial Narrow" charset="0"/>
                <a:ea typeface="Arial Narrow" charset="0"/>
                <a:cs typeface="Arial Narrow" charset="0"/>
                <a:sym typeface="Wingdings"/>
              </a:rPr>
              <a:t>-spatiale des </a:t>
            </a:r>
            <a:r>
              <a:rPr lang="fr-FR" sz="1400" dirty="0" smtClean="0">
                <a:latin typeface="Arial Narrow" charset="0"/>
                <a:ea typeface="Arial Narrow" charset="0"/>
                <a:cs typeface="Arial Narrow" charset="0"/>
                <a:sym typeface="Wingdings"/>
              </a:rPr>
              <a:t>détails</a:t>
            </a:r>
          </a:p>
          <a:p>
            <a:pPr marL="285750" indent="-285750">
              <a:buFontTx/>
              <a:buChar char="-"/>
            </a:pPr>
            <a:endParaRPr lang="fr-FR" sz="1400" dirty="0">
              <a:latin typeface="Arial Narrow" charset="0"/>
              <a:ea typeface="Arial Narrow" charset="0"/>
              <a:cs typeface="Arial Narrow" charset="0"/>
              <a:sym typeface="Wingdings"/>
            </a:endParaRPr>
          </a:p>
          <a:p>
            <a:pPr marL="285750" indent="-285750">
              <a:buFontTx/>
              <a:buChar char="-"/>
            </a:pPr>
            <a:r>
              <a:rPr lang="fr-FR" sz="1400" dirty="0">
                <a:latin typeface="Arial Narrow" charset="0"/>
                <a:ea typeface="Arial Narrow" charset="0"/>
                <a:cs typeface="Arial Narrow" charset="0"/>
                <a:sym typeface="Wingdings"/>
              </a:rPr>
              <a:t>Les ET21 peuvent voir les patterns comme les EDN mais cela ne signifie pas qu'ils puissent s'en rappeler</a:t>
            </a:r>
            <a:endParaRPr lang="fr-FR" sz="1400" dirty="0">
              <a:latin typeface="Arial Narrow" charset="0"/>
              <a:ea typeface="Arial Narrow" charset="0"/>
              <a:cs typeface="Arial Narrow" charset="0"/>
            </a:endParaRPr>
          </a:p>
        </p:txBody>
      </p:sp>
      <p:sp>
        <p:nvSpPr>
          <p:cNvPr id="38" name="Rectangle 37"/>
          <p:cNvSpPr/>
          <p:nvPr/>
        </p:nvSpPr>
        <p:spPr>
          <a:xfrm>
            <a:off x="4394217" y="5555142"/>
            <a:ext cx="4572000" cy="1077218"/>
          </a:xfrm>
          <a:prstGeom prst="rect">
            <a:avLst/>
          </a:prstGeom>
          <a:ln w="12700">
            <a:solidFill>
              <a:schemeClr val="accent2">
                <a:lumMod val="75000"/>
              </a:schemeClr>
            </a:solidFill>
          </a:ln>
        </p:spPr>
        <p:txBody>
          <a:bodyPr>
            <a:spAutoFit/>
          </a:bodyPr>
          <a:lstStyle/>
          <a:p>
            <a:r>
              <a:rPr lang="fr-FR" sz="1600" dirty="0" smtClean="0">
                <a:latin typeface="Arial Narrow" charset="0"/>
                <a:ea typeface="Arial Narrow" charset="0"/>
                <a:cs typeface="Arial Narrow" charset="0"/>
                <a:sym typeface="Wingdings"/>
              </a:rPr>
              <a:t>nécessité </a:t>
            </a:r>
            <a:r>
              <a:rPr lang="fr-FR" sz="1600" dirty="0">
                <a:latin typeface="Arial Narrow" charset="0"/>
                <a:ea typeface="Arial Narrow" charset="0"/>
                <a:cs typeface="Arial Narrow" charset="0"/>
                <a:sym typeface="Wingdings"/>
              </a:rPr>
              <a:t>d'études afin de dégager les facteurs qui sous-tendent ces résultats </a:t>
            </a:r>
            <a:r>
              <a:rPr lang="fr-FR" sz="1600" dirty="0" smtClean="0">
                <a:latin typeface="Arial Narrow" charset="0"/>
                <a:ea typeface="Arial Narrow" charset="0"/>
                <a:cs typeface="Arial Narrow" charset="0"/>
                <a:sym typeface="Wingdings"/>
              </a:rPr>
              <a:t> :</a:t>
            </a:r>
          </a:p>
          <a:p>
            <a:pPr marL="285750" indent="-285750">
              <a:buFontTx/>
              <a:buChar char="-"/>
            </a:pPr>
            <a:r>
              <a:rPr lang="fr-FR" sz="1600" dirty="0" smtClean="0">
                <a:latin typeface="Arial Narrow" charset="0"/>
                <a:ea typeface="Arial Narrow" charset="0"/>
                <a:cs typeface="Arial Narrow" charset="0"/>
                <a:sym typeface="Wingdings"/>
              </a:rPr>
              <a:t>des </a:t>
            </a:r>
            <a:r>
              <a:rPr lang="fr-FR" sz="1600" dirty="0">
                <a:latin typeface="Arial Narrow" charset="0"/>
                <a:ea typeface="Arial Narrow" charset="0"/>
                <a:cs typeface="Arial Narrow" charset="0"/>
                <a:sym typeface="Wingdings"/>
              </a:rPr>
              <a:t>plus basiques ➠ </a:t>
            </a:r>
            <a:r>
              <a:rPr lang="fr-FR" sz="1600" dirty="0" smtClean="0">
                <a:latin typeface="Arial Narrow" charset="0"/>
                <a:ea typeface="Arial Narrow" charset="0"/>
                <a:cs typeface="Arial Narrow" charset="0"/>
                <a:sym typeface="Wingdings"/>
              </a:rPr>
              <a:t>perception visuelle</a:t>
            </a:r>
          </a:p>
          <a:p>
            <a:pPr marL="285750" indent="-285750">
              <a:buFontTx/>
              <a:buChar char="-"/>
            </a:pPr>
            <a:r>
              <a:rPr lang="fr-FR" sz="1600" dirty="0" smtClean="0">
                <a:latin typeface="Arial Narrow" charset="0"/>
                <a:ea typeface="Arial Narrow" charset="0"/>
                <a:cs typeface="Arial Narrow" charset="0"/>
                <a:sym typeface="Wingdings"/>
              </a:rPr>
              <a:t>aux </a:t>
            </a:r>
            <a:r>
              <a:rPr lang="fr-FR" sz="1600" dirty="0">
                <a:latin typeface="Arial Narrow" charset="0"/>
                <a:ea typeface="Arial Narrow" charset="0"/>
                <a:cs typeface="Arial Narrow" charset="0"/>
                <a:sym typeface="Wingdings"/>
              </a:rPr>
              <a:t>plus complexes ➠ </a:t>
            </a:r>
            <a:r>
              <a:rPr lang="fr-FR" sz="1600" dirty="0" smtClean="0">
                <a:latin typeface="Arial Narrow" charset="0"/>
                <a:ea typeface="Arial Narrow" charset="0"/>
                <a:cs typeface="Arial Narrow" charset="0"/>
                <a:sym typeface="Wingdings"/>
              </a:rPr>
              <a:t>utilisation </a:t>
            </a:r>
            <a:r>
              <a:rPr lang="fr-FR" sz="1600" dirty="0">
                <a:latin typeface="Arial Narrow" charset="0"/>
                <a:ea typeface="Arial Narrow" charset="0"/>
                <a:cs typeface="Arial Narrow" charset="0"/>
                <a:sym typeface="Wingdings"/>
              </a:rPr>
              <a:t>de </a:t>
            </a:r>
            <a:r>
              <a:rPr lang="fr-FR" sz="1600" dirty="0" smtClean="0">
                <a:latin typeface="Arial Narrow" charset="0"/>
                <a:ea typeface="Arial Narrow" charset="0"/>
                <a:cs typeface="Arial Narrow" charset="0"/>
                <a:sym typeface="Wingdings"/>
              </a:rPr>
              <a:t>stratégies</a:t>
            </a:r>
            <a:endParaRPr lang="fr-FR" sz="1600" dirty="0">
              <a:latin typeface="Arial Narrow" charset="0"/>
              <a:ea typeface="Arial Narrow" charset="0"/>
              <a:cs typeface="Arial Narrow" charset="0"/>
            </a:endParaRPr>
          </a:p>
        </p:txBody>
      </p:sp>
      <p:sp>
        <p:nvSpPr>
          <p:cNvPr id="39" name="Flèche vers le bas 38"/>
          <p:cNvSpPr/>
          <p:nvPr/>
        </p:nvSpPr>
        <p:spPr>
          <a:xfrm>
            <a:off x="6531744" y="5098622"/>
            <a:ext cx="296945" cy="320511"/>
          </a:xfrm>
          <a:prstGeom prst="downArrow">
            <a:avLst>
              <a:gd name="adj1" fmla="val 55403"/>
              <a:gd name="adj2" fmla="val 50000"/>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Tree>
    <p:extLst>
      <p:ext uri="{BB962C8B-B14F-4D97-AF65-F5344CB8AC3E}">
        <p14:creationId xmlns:p14="http://schemas.microsoft.com/office/powerpoint/2010/main" val="5875231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43" grpId="0" animBg="1"/>
      <p:bldP spid="45" grpId="0" animBg="1"/>
      <p:bldP spid="48" grpId="0" animBg="1"/>
      <p:bldP spid="50" grpId="0" animBg="1"/>
      <p:bldP spid="31" grpId="0" animBg="1"/>
      <p:bldP spid="32" grpId="0" animBg="1"/>
      <p:bldP spid="33" grpId="0" animBg="1"/>
      <p:bldP spid="34" grpId="0" animBg="1"/>
      <p:bldP spid="35" grpId="0"/>
      <p:bldP spid="36" grpId="0"/>
      <p:bldP spid="38" grpId="0" animBg="1"/>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rme libre 4"/>
          <p:cNvSpPr/>
          <p:nvPr/>
        </p:nvSpPr>
        <p:spPr>
          <a:xfrm>
            <a:off x="3467435" y="2960069"/>
            <a:ext cx="2322417" cy="1965117"/>
          </a:xfrm>
          <a:custGeom>
            <a:avLst/>
            <a:gdLst>
              <a:gd name="connsiteX0" fmla="*/ 0 w 2322417"/>
              <a:gd name="connsiteY0" fmla="*/ 982559 h 1965117"/>
              <a:gd name="connsiteX1" fmla="*/ 1161209 w 2322417"/>
              <a:gd name="connsiteY1" fmla="*/ 0 h 1965117"/>
              <a:gd name="connsiteX2" fmla="*/ 2322418 w 2322417"/>
              <a:gd name="connsiteY2" fmla="*/ 982559 h 1965117"/>
              <a:gd name="connsiteX3" fmla="*/ 1161209 w 2322417"/>
              <a:gd name="connsiteY3" fmla="*/ 1965118 h 1965117"/>
              <a:gd name="connsiteX4" fmla="*/ 0 w 2322417"/>
              <a:gd name="connsiteY4" fmla="*/ 982559 h 1965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2417" h="1965117">
                <a:moveTo>
                  <a:pt x="0" y="982559"/>
                </a:moveTo>
                <a:cubicBezTo>
                  <a:pt x="0" y="439907"/>
                  <a:pt x="519891" y="0"/>
                  <a:pt x="1161209" y="0"/>
                </a:cubicBezTo>
                <a:cubicBezTo>
                  <a:pt x="1802527" y="0"/>
                  <a:pt x="2322418" y="439907"/>
                  <a:pt x="2322418" y="982559"/>
                </a:cubicBezTo>
                <a:cubicBezTo>
                  <a:pt x="2322418" y="1525211"/>
                  <a:pt x="1802527" y="1965118"/>
                  <a:pt x="1161209" y="1965118"/>
                </a:cubicBezTo>
                <a:cubicBezTo>
                  <a:pt x="519891" y="1965118"/>
                  <a:pt x="0" y="1525211"/>
                  <a:pt x="0" y="982559"/>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txBody>
          <a:bodyPr spcFirstLastPara="0" vert="horz" wrap="square" lIns="364240" tIns="311915" rIns="364240" bIns="311915" numCol="1" spcCol="1270" anchor="ctr" anchorCtr="0">
            <a:noAutofit/>
          </a:bodyPr>
          <a:lstStyle/>
          <a:p>
            <a:pPr lvl="0" algn="ctr" defTabSz="844550">
              <a:lnSpc>
                <a:spcPct val="90000"/>
              </a:lnSpc>
              <a:spcBef>
                <a:spcPct val="0"/>
              </a:spcBef>
              <a:spcAft>
                <a:spcPct val="35000"/>
              </a:spcAft>
            </a:pPr>
            <a:r>
              <a:rPr lang="fr-FR" sz="1900" kern="1200" smtClean="0">
                <a:latin typeface="Arial Narrow" charset="0"/>
                <a:ea typeface="Arial Narrow" charset="0"/>
                <a:cs typeface="Arial Narrow" charset="0"/>
              </a:rPr>
              <a:t>Apprentissages conditionnés par</a:t>
            </a:r>
            <a:endParaRPr lang="fr-FR" sz="1900" kern="1200">
              <a:latin typeface="Arial Narrow" charset="0"/>
              <a:ea typeface="Arial Narrow" charset="0"/>
              <a:cs typeface="Arial Narrow" charset="0"/>
            </a:endParaRPr>
          </a:p>
        </p:txBody>
      </p:sp>
      <p:sp>
        <p:nvSpPr>
          <p:cNvPr id="6" name="Forme libre 5"/>
          <p:cNvSpPr/>
          <p:nvPr/>
        </p:nvSpPr>
        <p:spPr>
          <a:xfrm rot="16200000">
            <a:off x="4457861" y="2339831"/>
            <a:ext cx="341565" cy="615349"/>
          </a:xfrm>
          <a:custGeom>
            <a:avLst/>
            <a:gdLst>
              <a:gd name="connsiteX0" fmla="*/ 0 w 341565"/>
              <a:gd name="connsiteY0" fmla="*/ 123070 h 615349"/>
              <a:gd name="connsiteX1" fmla="*/ 170783 w 341565"/>
              <a:gd name="connsiteY1" fmla="*/ 123070 h 615349"/>
              <a:gd name="connsiteX2" fmla="*/ 170783 w 341565"/>
              <a:gd name="connsiteY2" fmla="*/ 0 h 615349"/>
              <a:gd name="connsiteX3" fmla="*/ 341565 w 341565"/>
              <a:gd name="connsiteY3" fmla="*/ 307675 h 615349"/>
              <a:gd name="connsiteX4" fmla="*/ 170783 w 341565"/>
              <a:gd name="connsiteY4" fmla="*/ 615349 h 615349"/>
              <a:gd name="connsiteX5" fmla="*/ 170783 w 341565"/>
              <a:gd name="connsiteY5" fmla="*/ 492279 h 615349"/>
              <a:gd name="connsiteX6" fmla="*/ 0 w 341565"/>
              <a:gd name="connsiteY6" fmla="*/ 492279 h 615349"/>
              <a:gd name="connsiteX7" fmla="*/ 0 w 341565"/>
              <a:gd name="connsiteY7" fmla="*/ 123070 h 61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565" h="615349">
                <a:moveTo>
                  <a:pt x="0" y="123070"/>
                </a:moveTo>
                <a:lnTo>
                  <a:pt x="170783" y="123070"/>
                </a:lnTo>
                <a:lnTo>
                  <a:pt x="170783" y="0"/>
                </a:lnTo>
                <a:lnTo>
                  <a:pt x="341565" y="307675"/>
                </a:lnTo>
                <a:lnTo>
                  <a:pt x="170783" y="615349"/>
                </a:lnTo>
                <a:lnTo>
                  <a:pt x="170783" y="492279"/>
                </a:lnTo>
                <a:lnTo>
                  <a:pt x="0" y="492279"/>
                </a:lnTo>
                <a:lnTo>
                  <a:pt x="0" y="123070"/>
                </a:lnTo>
                <a:close/>
              </a:path>
            </a:pathLst>
          </a:custGeom>
          <a:scene3d>
            <a:camera prst="orthographicFront"/>
            <a:lightRig rig="flat" dir="t"/>
          </a:scene3d>
          <a:sp3d z="-80000" prstMaterial="plastic">
            <a:bevelT w="50800" h="50800"/>
            <a:bevelB w="25400" h="25400" prst="angle"/>
          </a:sp3d>
        </p:spPr>
        <p:style>
          <a:lnRef idx="0">
            <a:schemeClr val="accent1">
              <a:shade val="90000"/>
              <a:hueOff val="0"/>
              <a:satOff val="0"/>
              <a:lumOff val="0"/>
              <a:alphaOff val="0"/>
            </a:schemeClr>
          </a:lnRef>
          <a:fillRef idx="3">
            <a:schemeClr val="accent1">
              <a:shade val="90000"/>
              <a:hueOff val="0"/>
              <a:satOff val="0"/>
              <a:lumOff val="0"/>
              <a:alphaOff val="0"/>
            </a:schemeClr>
          </a:fillRef>
          <a:effectRef idx="2">
            <a:schemeClr val="accent1">
              <a:shade val="90000"/>
              <a:hueOff val="0"/>
              <a:satOff val="0"/>
              <a:lumOff val="0"/>
              <a:alphaOff val="0"/>
            </a:schemeClr>
          </a:effectRef>
          <a:fontRef idx="minor">
            <a:schemeClr val="lt1"/>
          </a:fontRef>
        </p:style>
        <p:txBody>
          <a:bodyPr spcFirstLastPara="0" vert="horz" wrap="square" lIns="-2" tIns="123070" rIns="102470" bIns="123069" numCol="1" spcCol="1270" anchor="ctr" anchorCtr="0">
            <a:noAutofit/>
          </a:bodyPr>
          <a:lstStyle/>
          <a:p>
            <a:pPr lvl="0" algn="ctr" defTabSz="666750">
              <a:lnSpc>
                <a:spcPct val="90000"/>
              </a:lnSpc>
              <a:spcBef>
                <a:spcPct val="0"/>
              </a:spcBef>
              <a:spcAft>
                <a:spcPct val="35000"/>
              </a:spcAft>
            </a:pPr>
            <a:endParaRPr lang="fr-FR" sz="1500" kern="1200">
              <a:latin typeface="Arial Narrow" charset="0"/>
              <a:ea typeface="Arial Narrow" charset="0"/>
              <a:cs typeface="Arial Narrow" charset="0"/>
            </a:endParaRPr>
          </a:p>
        </p:txBody>
      </p:sp>
      <p:sp>
        <p:nvSpPr>
          <p:cNvPr id="7" name="Forme libre 6"/>
          <p:cNvSpPr/>
          <p:nvPr/>
        </p:nvSpPr>
        <p:spPr>
          <a:xfrm>
            <a:off x="3723717" y="501706"/>
            <a:ext cx="1900247" cy="1813901"/>
          </a:xfrm>
          <a:custGeom>
            <a:avLst/>
            <a:gdLst>
              <a:gd name="connsiteX0" fmla="*/ 0 w 1809850"/>
              <a:gd name="connsiteY0" fmla="*/ 904925 h 1809850"/>
              <a:gd name="connsiteX1" fmla="*/ 904925 w 1809850"/>
              <a:gd name="connsiteY1" fmla="*/ 0 h 1809850"/>
              <a:gd name="connsiteX2" fmla="*/ 1809850 w 1809850"/>
              <a:gd name="connsiteY2" fmla="*/ 904925 h 1809850"/>
              <a:gd name="connsiteX3" fmla="*/ 904925 w 1809850"/>
              <a:gd name="connsiteY3" fmla="*/ 1809850 h 1809850"/>
              <a:gd name="connsiteX4" fmla="*/ 0 w 1809850"/>
              <a:gd name="connsiteY4" fmla="*/ 904925 h 1809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850" h="1809850">
                <a:moveTo>
                  <a:pt x="0" y="904925"/>
                </a:moveTo>
                <a:cubicBezTo>
                  <a:pt x="0" y="405149"/>
                  <a:pt x="405149" y="0"/>
                  <a:pt x="904925" y="0"/>
                </a:cubicBezTo>
                <a:cubicBezTo>
                  <a:pt x="1404701" y="0"/>
                  <a:pt x="1809850" y="405149"/>
                  <a:pt x="1809850" y="904925"/>
                </a:cubicBezTo>
                <a:cubicBezTo>
                  <a:pt x="1809850" y="1404701"/>
                  <a:pt x="1404701" y="1809850"/>
                  <a:pt x="904925" y="1809850"/>
                </a:cubicBezTo>
                <a:cubicBezTo>
                  <a:pt x="405149" y="1809850"/>
                  <a:pt x="0" y="1404701"/>
                  <a:pt x="0" y="904925"/>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txBody>
          <a:bodyPr spcFirstLastPara="0" vert="horz" wrap="square" lIns="287906" tIns="287906" rIns="287906" bIns="287906" numCol="1" spcCol="1270" anchor="ctr" anchorCtr="0">
            <a:noAutofit/>
          </a:bodyPr>
          <a:lstStyle/>
          <a:p>
            <a:pPr lvl="0" algn="ctr" defTabSz="800100">
              <a:lnSpc>
                <a:spcPct val="90000"/>
              </a:lnSpc>
              <a:spcBef>
                <a:spcPct val="0"/>
              </a:spcBef>
              <a:spcAft>
                <a:spcPct val="35000"/>
              </a:spcAft>
            </a:pPr>
            <a:r>
              <a:rPr lang="fr-FR" sz="1800" kern="1200" dirty="0" smtClean="0">
                <a:latin typeface="Arial Narrow" charset="0"/>
                <a:ea typeface="Arial Narrow" charset="0"/>
                <a:cs typeface="Arial Narrow" charset="0"/>
              </a:rPr>
              <a:t>Niveau de fonctionnement intellectuel</a:t>
            </a:r>
            <a:endParaRPr lang="fr-FR" sz="1800" kern="1200" dirty="0">
              <a:latin typeface="Arial Narrow" charset="0"/>
              <a:ea typeface="Arial Narrow" charset="0"/>
              <a:cs typeface="Arial Narrow" charset="0"/>
            </a:endParaRPr>
          </a:p>
        </p:txBody>
      </p:sp>
      <p:sp>
        <p:nvSpPr>
          <p:cNvPr id="8" name="Forme libre 7"/>
          <p:cNvSpPr/>
          <p:nvPr/>
        </p:nvSpPr>
        <p:spPr>
          <a:xfrm rot="1781653">
            <a:off x="5677608" y="4316300"/>
            <a:ext cx="291686" cy="615349"/>
          </a:xfrm>
          <a:custGeom>
            <a:avLst/>
            <a:gdLst>
              <a:gd name="connsiteX0" fmla="*/ 0 w 291686"/>
              <a:gd name="connsiteY0" fmla="*/ 123070 h 615349"/>
              <a:gd name="connsiteX1" fmla="*/ 145843 w 291686"/>
              <a:gd name="connsiteY1" fmla="*/ 123070 h 615349"/>
              <a:gd name="connsiteX2" fmla="*/ 145843 w 291686"/>
              <a:gd name="connsiteY2" fmla="*/ 0 h 615349"/>
              <a:gd name="connsiteX3" fmla="*/ 291686 w 291686"/>
              <a:gd name="connsiteY3" fmla="*/ 307675 h 615349"/>
              <a:gd name="connsiteX4" fmla="*/ 145843 w 291686"/>
              <a:gd name="connsiteY4" fmla="*/ 615349 h 615349"/>
              <a:gd name="connsiteX5" fmla="*/ 145843 w 291686"/>
              <a:gd name="connsiteY5" fmla="*/ 492279 h 615349"/>
              <a:gd name="connsiteX6" fmla="*/ 0 w 291686"/>
              <a:gd name="connsiteY6" fmla="*/ 492279 h 615349"/>
              <a:gd name="connsiteX7" fmla="*/ 0 w 291686"/>
              <a:gd name="connsiteY7" fmla="*/ 123070 h 61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686" h="615349">
                <a:moveTo>
                  <a:pt x="0" y="123070"/>
                </a:moveTo>
                <a:lnTo>
                  <a:pt x="145843" y="123070"/>
                </a:lnTo>
                <a:lnTo>
                  <a:pt x="145843" y="0"/>
                </a:lnTo>
                <a:lnTo>
                  <a:pt x="291686" y="307675"/>
                </a:lnTo>
                <a:lnTo>
                  <a:pt x="145843" y="615349"/>
                </a:lnTo>
                <a:lnTo>
                  <a:pt x="145843" y="492279"/>
                </a:lnTo>
                <a:lnTo>
                  <a:pt x="0" y="492279"/>
                </a:lnTo>
                <a:lnTo>
                  <a:pt x="0" y="123070"/>
                </a:lnTo>
                <a:close/>
              </a:path>
            </a:pathLst>
          </a:custGeom>
          <a:scene3d>
            <a:camera prst="orthographicFront"/>
            <a:lightRig rig="flat" dir="t"/>
          </a:scene3d>
          <a:sp3d z="-80000" prstMaterial="plastic">
            <a:bevelT w="50800" h="50800"/>
            <a:bevelB w="25400" h="25400" prst="angle"/>
          </a:sp3d>
        </p:spPr>
        <p:style>
          <a:lnRef idx="0">
            <a:schemeClr val="accent1">
              <a:shade val="90000"/>
              <a:hueOff val="174612"/>
              <a:satOff val="-2991"/>
              <a:lumOff val="11980"/>
              <a:alphaOff val="0"/>
            </a:schemeClr>
          </a:lnRef>
          <a:fillRef idx="3">
            <a:schemeClr val="accent1">
              <a:shade val="90000"/>
              <a:hueOff val="174612"/>
              <a:satOff val="-2991"/>
              <a:lumOff val="11980"/>
              <a:alphaOff val="0"/>
            </a:schemeClr>
          </a:fillRef>
          <a:effectRef idx="2">
            <a:schemeClr val="accent1">
              <a:shade val="90000"/>
              <a:hueOff val="174612"/>
              <a:satOff val="-2991"/>
              <a:lumOff val="11980"/>
              <a:alphaOff val="0"/>
            </a:schemeClr>
          </a:effectRef>
          <a:fontRef idx="minor">
            <a:schemeClr val="lt1"/>
          </a:fontRef>
        </p:style>
        <p:txBody>
          <a:bodyPr spcFirstLastPara="0" vert="horz" wrap="square" lIns="0" tIns="123069" rIns="87505" bIns="123070" numCol="1" spcCol="1270" anchor="ctr" anchorCtr="0">
            <a:noAutofit/>
          </a:bodyPr>
          <a:lstStyle/>
          <a:p>
            <a:pPr lvl="0" algn="ctr" defTabSz="666750">
              <a:lnSpc>
                <a:spcPct val="90000"/>
              </a:lnSpc>
              <a:spcBef>
                <a:spcPct val="0"/>
              </a:spcBef>
              <a:spcAft>
                <a:spcPct val="35000"/>
              </a:spcAft>
            </a:pPr>
            <a:endParaRPr lang="fr-FR" sz="1500" kern="1200">
              <a:latin typeface="Arial Narrow" charset="0"/>
              <a:ea typeface="Arial Narrow" charset="0"/>
              <a:cs typeface="Arial Narrow" charset="0"/>
            </a:endParaRPr>
          </a:p>
        </p:txBody>
      </p:sp>
      <p:sp>
        <p:nvSpPr>
          <p:cNvPr id="9" name="Forme libre 8"/>
          <p:cNvSpPr/>
          <p:nvPr/>
        </p:nvSpPr>
        <p:spPr>
          <a:xfrm>
            <a:off x="5950830" y="4307727"/>
            <a:ext cx="1809850" cy="1809850"/>
          </a:xfrm>
          <a:custGeom>
            <a:avLst/>
            <a:gdLst>
              <a:gd name="connsiteX0" fmla="*/ 0 w 1809850"/>
              <a:gd name="connsiteY0" fmla="*/ 904925 h 1809850"/>
              <a:gd name="connsiteX1" fmla="*/ 904925 w 1809850"/>
              <a:gd name="connsiteY1" fmla="*/ 0 h 1809850"/>
              <a:gd name="connsiteX2" fmla="*/ 1809850 w 1809850"/>
              <a:gd name="connsiteY2" fmla="*/ 904925 h 1809850"/>
              <a:gd name="connsiteX3" fmla="*/ 904925 w 1809850"/>
              <a:gd name="connsiteY3" fmla="*/ 1809850 h 1809850"/>
              <a:gd name="connsiteX4" fmla="*/ 0 w 1809850"/>
              <a:gd name="connsiteY4" fmla="*/ 904925 h 1809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850" h="1809850">
                <a:moveTo>
                  <a:pt x="0" y="904925"/>
                </a:moveTo>
                <a:cubicBezTo>
                  <a:pt x="0" y="405149"/>
                  <a:pt x="405149" y="0"/>
                  <a:pt x="904925" y="0"/>
                </a:cubicBezTo>
                <a:cubicBezTo>
                  <a:pt x="1404701" y="0"/>
                  <a:pt x="1809850" y="405149"/>
                  <a:pt x="1809850" y="904925"/>
                </a:cubicBezTo>
                <a:cubicBezTo>
                  <a:pt x="1809850" y="1404701"/>
                  <a:pt x="1404701" y="1809850"/>
                  <a:pt x="904925" y="1809850"/>
                </a:cubicBezTo>
                <a:cubicBezTo>
                  <a:pt x="405149" y="1809850"/>
                  <a:pt x="0" y="1404701"/>
                  <a:pt x="0" y="904925"/>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80000"/>
              <a:hueOff val="174641"/>
              <a:satOff val="-3128"/>
              <a:lumOff val="13293"/>
              <a:alphaOff val="0"/>
            </a:schemeClr>
          </a:fillRef>
          <a:effectRef idx="2">
            <a:schemeClr val="accent1">
              <a:shade val="80000"/>
              <a:hueOff val="174641"/>
              <a:satOff val="-3128"/>
              <a:lumOff val="13293"/>
              <a:alphaOff val="0"/>
            </a:schemeClr>
          </a:effectRef>
          <a:fontRef idx="minor">
            <a:schemeClr val="lt1"/>
          </a:fontRef>
        </p:style>
        <p:txBody>
          <a:bodyPr spcFirstLastPara="0" vert="horz" wrap="square" lIns="287906" tIns="287906" rIns="287906" bIns="287906" numCol="1" spcCol="1270" anchor="ctr" anchorCtr="0">
            <a:noAutofit/>
          </a:bodyPr>
          <a:lstStyle/>
          <a:p>
            <a:pPr lvl="0" algn="ctr" defTabSz="800100">
              <a:lnSpc>
                <a:spcPct val="90000"/>
              </a:lnSpc>
              <a:spcBef>
                <a:spcPct val="0"/>
              </a:spcBef>
              <a:spcAft>
                <a:spcPct val="35000"/>
              </a:spcAft>
            </a:pPr>
            <a:r>
              <a:rPr lang="fr-FR" sz="1800" kern="1200" dirty="0" smtClean="0">
                <a:latin typeface="Arial Narrow" charset="0"/>
                <a:ea typeface="Arial Narrow" charset="0"/>
                <a:cs typeface="Arial Narrow" charset="0"/>
              </a:rPr>
              <a:t>Mémoire de travail</a:t>
            </a:r>
            <a:endParaRPr lang="fr-FR" sz="1800" kern="1200" dirty="0">
              <a:latin typeface="Arial Narrow" charset="0"/>
              <a:ea typeface="Arial Narrow" charset="0"/>
              <a:cs typeface="Arial Narrow" charset="0"/>
            </a:endParaRPr>
          </a:p>
        </p:txBody>
      </p:sp>
      <p:sp>
        <p:nvSpPr>
          <p:cNvPr id="10" name="Forme libre 9"/>
          <p:cNvSpPr/>
          <p:nvPr/>
        </p:nvSpPr>
        <p:spPr>
          <a:xfrm rot="19800000">
            <a:off x="3313622" y="4314709"/>
            <a:ext cx="275302" cy="615349"/>
          </a:xfrm>
          <a:custGeom>
            <a:avLst/>
            <a:gdLst>
              <a:gd name="connsiteX0" fmla="*/ 0 w 275301"/>
              <a:gd name="connsiteY0" fmla="*/ 123070 h 615349"/>
              <a:gd name="connsiteX1" fmla="*/ 137651 w 275301"/>
              <a:gd name="connsiteY1" fmla="*/ 123070 h 615349"/>
              <a:gd name="connsiteX2" fmla="*/ 137651 w 275301"/>
              <a:gd name="connsiteY2" fmla="*/ 0 h 615349"/>
              <a:gd name="connsiteX3" fmla="*/ 275301 w 275301"/>
              <a:gd name="connsiteY3" fmla="*/ 307675 h 615349"/>
              <a:gd name="connsiteX4" fmla="*/ 137651 w 275301"/>
              <a:gd name="connsiteY4" fmla="*/ 615349 h 615349"/>
              <a:gd name="connsiteX5" fmla="*/ 137651 w 275301"/>
              <a:gd name="connsiteY5" fmla="*/ 492279 h 615349"/>
              <a:gd name="connsiteX6" fmla="*/ 0 w 275301"/>
              <a:gd name="connsiteY6" fmla="*/ 492279 h 615349"/>
              <a:gd name="connsiteX7" fmla="*/ 0 w 275301"/>
              <a:gd name="connsiteY7" fmla="*/ 123070 h 61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301" h="615349">
                <a:moveTo>
                  <a:pt x="275301" y="492279"/>
                </a:moveTo>
                <a:lnTo>
                  <a:pt x="137650" y="492279"/>
                </a:lnTo>
                <a:lnTo>
                  <a:pt x="137650" y="615349"/>
                </a:lnTo>
                <a:lnTo>
                  <a:pt x="0" y="307674"/>
                </a:lnTo>
                <a:lnTo>
                  <a:pt x="137650" y="0"/>
                </a:lnTo>
                <a:lnTo>
                  <a:pt x="137650" y="123070"/>
                </a:lnTo>
                <a:lnTo>
                  <a:pt x="275301" y="123070"/>
                </a:lnTo>
                <a:lnTo>
                  <a:pt x="275301" y="492279"/>
                </a:lnTo>
                <a:close/>
              </a:path>
            </a:pathLst>
          </a:custGeom>
          <a:scene3d>
            <a:camera prst="orthographicFront"/>
            <a:lightRig rig="flat" dir="t"/>
          </a:scene3d>
          <a:sp3d z="-80000" prstMaterial="plastic">
            <a:bevelT w="50800" h="50800"/>
            <a:bevelB w="25400" h="25400" prst="angle"/>
          </a:sp3d>
        </p:spPr>
        <p:style>
          <a:lnRef idx="0">
            <a:schemeClr val="accent1">
              <a:shade val="90000"/>
              <a:hueOff val="349223"/>
              <a:satOff val="-5981"/>
              <a:lumOff val="23960"/>
              <a:alphaOff val="0"/>
            </a:schemeClr>
          </a:lnRef>
          <a:fillRef idx="3">
            <a:schemeClr val="accent1">
              <a:shade val="90000"/>
              <a:hueOff val="349223"/>
              <a:satOff val="-5981"/>
              <a:lumOff val="23960"/>
              <a:alphaOff val="0"/>
            </a:schemeClr>
          </a:fillRef>
          <a:effectRef idx="2">
            <a:schemeClr val="accent1">
              <a:shade val="90000"/>
              <a:hueOff val="349223"/>
              <a:satOff val="-5981"/>
              <a:lumOff val="23960"/>
              <a:alphaOff val="0"/>
            </a:schemeClr>
          </a:effectRef>
          <a:fontRef idx="minor">
            <a:schemeClr val="lt1"/>
          </a:fontRef>
        </p:style>
        <p:txBody>
          <a:bodyPr spcFirstLastPara="0" vert="horz" wrap="square" lIns="82589" tIns="123070" rIns="1" bIns="123069" numCol="1" spcCol="1270" anchor="ctr" anchorCtr="0">
            <a:noAutofit/>
          </a:bodyPr>
          <a:lstStyle/>
          <a:p>
            <a:pPr lvl="0" algn="ctr" defTabSz="666750">
              <a:lnSpc>
                <a:spcPct val="90000"/>
              </a:lnSpc>
              <a:spcBef>
                <a:spcPct val="0"/>
              </a:spcBef>
              <a:spcAft>
                <a:spcPct val="35000"/>
              </a:spcAft>
            </a:pPr>
            <a:endParaRPr lang="fr-FR" sz="1500" kern="1200">
              <a:latin typeface="Arial Narrow" charset="0"/>
              <a:ea typeface="Arial Narrow" charset="0"/>
              <a:cs typeface="Arial Narrow" charset="0"/>
            </a:endParaRPr>
          </a:p>
        </p:txBody>
      </p:sp>
      <p:sp>
        <p:nvSpPr>
          <p:cNvPr id="11" name="Forme libre 10"/>
          <p:cNvSpPr/>
          <p:nvPr/>
        </p:nvSpPr>
        <p:spPr>
          <a:xfrm>
            <a:off x="1530989" y="4303676"/>
            <a:ext cx="1809850" cy="1809850"/>
          </a:xfrm>
          <a:custGeom>
            <a:avLst/>
            <a:gdLst>
              <a:gd name="connsiteX0" fmla="*/ 0 w 1809850"/>
              <a:gd name="connsiteY0" fmla="*/ 904925 h 1809850"/>
              <a:gd name="connsiteX1" fmla="*/ 904925 w 1809850"/>
              <a:gd name="connsiteY1" fmla="*/ 0 h 1809850"/>
              <a:gd name="connsiteX2" fmla="*/ 1809850 w 1809850"/>
              <a:gd name="connsiteY2" fmla="*/ 904925 h 1809850"/>
              <a:gd name="connsiteX3" fmla="*/ 904925 w 1809850"/>
              <a:gd name="connsiteY3" fmla="*/ 1809850 h 1809850"/>
              <a:gd name="connsiteX4" fmla="*/ 0 w 1809850"/>
              <a:gd name="connsiteY4" fmla="*/ 904925 h 1809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850" h="1809850">
                <a:moveTo>
                  <a:pt x="0" y="904925"/>
                </a:moveTo>
                <a:cubicBezTo>
                  <a:pt x="0" y="405149"/>
                  <a:pt x="405149" y="0"/>
                  <a:pt x="904925" y="0"/>
                </a:cubicBezTo>
                <a:cubicBezTo>
                  <a:pt x="1404701" y="0"/>
                  <a:pt x="1809850" y="405149"/>
                  <a:pt x="1809850" y="904925"/>
                </a:cubicBezTo>
                <a:cubicBezTo>
                  <a:pt x="1809850" y="1404701"/>
                  <a:pt x="1404701" y="1809850"/>
                  <a:pt x="904925" y="1809850"/>
                </a:cubicBezTo>
                <a:cubicBezTo>
                  <a:pt x="405149" y="1809850"/>
                  <a:pt x="0" y="1404701"/>
                  <a:pt x="0" y="904925"/>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80000"/>
              <a:hueOff val="349281"/>
              <a:satOff val="-6256"/>
              <a:lumOff val="26585"/>
              <a:alphaOff val="0"/>
            </a:schemeClr>
          </a:fillRef>
          <a:effectRef idx="2">
            <a:schemeClr val="accent1">
              <a:shade val="80000"/>
              <a:hueOff val="349281"/>
              <a:satOff val="-6256"/>
              <a:lumOff val="26585"/>
              <a:alphaOff val="0"/>
            </a:schemeClr>
          </a:effectRef>
          <a:fontRef idx="minor">
            <a:schemeClr val="lt1"/>
          </a:fontRef>
        </p:style>
        <p:txBody>
          <a:bodyPr spcFirstLastPara="0" vert="horz" wrap="square" lIns="287906" tIns="287906" rIns="287906" bIns="287906" numCol="1" spcCol="1270" anchor="ctr" anchorCtr="0">
            <a:noAutofit/>
          </a:bodyPr>
          <a:lstStyle/>
          <a:p>
            <a:pPr lvl="0" algn="ctr" defTabSz="800100">
              <a:lnSpc>
                <a:spcPct val="90000"/>
              </a:lnSpc>
              <a:spcBef>
                <a:spcPct val="0"/>
              </a:spcBef>
              <a:spcAft>
                <a:spcPct val="35000"/>
              </a:spcAft>
            </a:pPr>
            <a:r>
              <a:rPr lang="fr-FR" sz="1800" kern="1200" dirty="0" smtClean="0">
                <a:latin typeface="Arial Narrow" charset="0"/>
                <a:ea typeface="Arial Narrow" charset="0"/>
                <a:cs typeface="Arial Narrow" charset="0"/>
              </a:rPr>
              <a:t>Mémoire à long terme</a:t>
            </a:r>
            <a:endParaRPr lang="fr-FR" sz="1800" kern="1200" dirty="0">
              <a:latin typeface="Arial Narrow" charset="0"/>
              <a:ea typeface="Arial Narrow" charset="0"/>
              <a:cs typeface="Arial Narrow" charset="0"/>
            </a:endParaRPr>
          </a:p>
        </p:txBody>
      </p:sp>
    </p:spTree>
    <p:extLst>
      <p:ext uri="{BB962C8B-B14F-4D97-AF65-F5344CB8AC3E}">
        <p14:creationId xmlns:p14="http://schemas.microsoft.com/office/powerpoint/2010/main" val="14917912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chemeClr val="accent2"/>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920" y="6362878"/>
            <a:ext cx="1429943" cy="276999"/>
          </a:xfrm>
          <a:prstGeom prst="rect">
            <a:avLst/>
          </a:prstGeom>
        </p:spPr>
        <p:txBody>
          <a:bodyPr wrap="none">
            <a:spAutoFit/>
          </a:bodyPr>
          <a:lstStyle/>
          <a:p>
            <a:r>
              <a:rPr lang="fr-FR" sz="1200" dirty="0">
                <a:latin typeface="Arial Narrow" charset="0"/>
                <a:ea typeface="Arial Narrow" charset="0"/>
                <a:cs typeface="Arial Narrow" charset="0"/>
              </a:rPr>
              <a:t>d'après </a:t>
            </a:r>
            <a:r>
              <a:rPr lang="fr-FR" sz="1200" dirty="0" err="1" smtClean="0">
                <a:latin typeface="Arial Narrow" charset="0"/>
                <a:ea typeface="Arial Narrow" charset="0"/>
                <a:cs typeface="Arial Narrow" charset="0"/>
              </a:rPr>
              <a:t>Tulving</a:t>
            </a:r>
            <a:r>
              <a:rPr lang="fr-FR" sz="1200" dirty="0" smtClean="0">
                <a:latin typeface="Arial Narrow" charset="0"/>
                <a:ea typeface="Arial Narrow" charset="0"/>
                <a:cs typeface="Arial Narrow" charset="0"/>
              </a:rPr>
              <a:t> (1985)</a:t>
            </a:r>
            <a:endParaRPr lang="fr-FR" sz="1200" dirty="0"/>
          </a:p>
        </p:txBody>
      </p:sp>
      <p:sp>
        <p:nvSpPr>
          <p:cNvPr id="3" name="Rectangle à coins arrondis 2"/>
          <p:cNvSpPr/>
          <p:nvPr/>
        </p:nvSpPr>
        <p:spPr>
          <a:xfrm>
            <a:off x="3489158" y="391021"/>
            <a:ext cx="2213810" cy="68981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latin typeface="Arial Narrow" charset="0"/>
                <a:ea typeface="Arial Narrow" charset="0"/>
                <a:cs typeface="Arial Narrow" charset="0"/>
              </a:rPr>
              <a:t>Mémoire à long terme</a:t>
            </a:r>
            <a:endParaRPr lang="fr-FR" sz="1600" dirty="0">
              <a:latin typeface="Arial Narrow" charset="0"/>
              <a:ea typeface="Arial Narrow" charset="0"/>
              <a:cs typeface="Arial Narrow" charset="0"/>
            </a:endParaRPr>
          </a:p>
        </p:txBody>
      </p:sp>
      <p:sp>
        <p:nvSpPr>
          <p:cNvPr id="4" name="Rectangle à coins arrondis 3"/>
          <p:cNvSpPr/>
          <p:nvPr/>
        </p:nvSpPr>
        <p:spPr>
          <a:xfrm>
            <a:off x="681790" y="1742567"/>
            <a:ext cx="3152273" cy="68981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latin typeface="Arial Narrow" charset="0"/>
                <a:ea typeface="Arial Narrow" charset="0"/>
                <a:cs typeface="Arial Narrow" charset="0"/>
              </a:rPr>
              <a:t>Explicite</a:t>
            </a:r>
          </a:p>
          <a:p>
            <a:pPr algn="ctr"/>
            <a:r>
              <a:rPr lang="fr-FR" sz="1600" dirty="0" smtClean="0">
                <a:latin typeface="Arial Narrow" charset="0"/>
                <a:ea typeface="Arial Narrow" charset="0"/>
                <a:cs typeface="Arial Narrow" charset="0"/>
              </a:rPr>
              <a:t>(déclarative ou propositionnelle </a:t>
            </a:r>
            <a:r>
              <a:rPr lang="mr-IN" sz="1600" dirty="0" smtClean="0">
                <a:latin typeface="Arial Narrow" charset="0"/>
                <a:ea typeface="Arial Narrow" charset="0"/>
                <a:cs typeface="Arial Narrow" charset="0"/>
              </a:rPr>
              <a:t>–</a:t>
            </a:r>
            <a:r>
              <a:rPr lang="fr-FR" sz="1600" dirty="0" smtClean="0">
                <a:latin typeface="Arial Narrow" charset="0"/>
                <a:ea typeface="Arial Narrow" charset="0"/>
                <a:cs typeface="Arial Narrow" charset="0"/>
              </a:rPr>
              <a:t> faits)</a:t>
            </a:r>
            <a:endParaRPr lang="fr-FR" sz="1600" dirty="0">
              <a:latin typeface="Arial Narrow" charset="0"/>
              <a:ea typeface="Arial Narrow" charset="0"/>
              <a:cs typeface="Arial Narrow" charset="0"/>
            </a:endParaRPr>
          </a:p>
        </p:txBody>
      </p:sp>
      <p:sp>
        <p:nvSpPr>
          <p:cNvPr id="5" name="Rectangle à coins arrondis 4"/>
          <p:cNvSpPr/>
          <p:nvPr/>
        </p:nvSpPr>
        <p:spPr>
          <a:xfrm>
            <a:off x="5221705" y="1742567"/>
            <a:ext cx="3152273" cy="68981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latin typeface="Arial Narrow" charset="0"/>
                <a:ea typeface="Arial Narrow" charset="0"/>
                <a:cs typeface="Arial Narrow" charset="0"/>
              </a:rPr>
              <a:t>Implicite</a:t>
            </a:r>
          </a:p>
          <a:p>
            <a:pPr algn="ctr"/>
            <a:r>
              <a:rPr lang="fr-FR" sz="1600" dirty="0" smtClean="0">
                <a:latin typeface="Arial Narrow" charset="0"/>
                <a:ea typeface="Arial Narrow" charset="0"/>
                <a:cs typeface="Arial Narrow" charset="0"/>
              </a:rPr>
              <a:t>(non déclarative ou procédurale)</a:t>
            </a:r>
            <a:endParaRPr lang="fr-FR" sz="1600" dirty="0">
              <a:latin typeface="Arial Narrow" charset="0"/>
              <a:ea typeface="Arial Narrow" charset="0"/>
              <a:cs typeface="Arial Narrow" charset="0"/>
            </a:endParaRPr>
          </a:p>
        </p:txBody>
      </p:sp>
      <p:sp>
        <p:nvSpPr>
          <p:cNvPr id="9" name="Rectangle à coins arrondis 8"/>
          <p:cNvSpPr/>
          <p:nvPr/>
        </p:nvSpPr>
        <p:spPr>
          <a:xfrm>
            <a:off x="336885" y="3005882"/>
            <a:ext cx="1820778" cy="770022"/>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latin typeface="Arial Narrow" charset="0"/>
                <a:ea typeface="Arial Narrow" charset="0"/>
                <a:cs typeface="Arial Narrow" charset="0"/>
              </a:rPr>
              <a:t>Episodique</a:t>
            </a:r>
          </a:p>
          <a:p>
            <a:pPr algn="ctr"/>
            <a:r>
              <a:rPr lang="fr-FR" sz="1600" dirty="0" smtClean="0">
                <a:latin typeface="Arial Narrow" charset="0"/>
                <a:ea typeface="Arial Narrow" charset="0"/>
                <a:cs typeface="Arial Narrow" charset="0"/>
              </a:rPr>
              <a:t>(événements, vécu)</a:t>
            </a:r>
            <a:endParaRPr lang="fr-FR" sz="1600" dirty="0">
              <a:latin typeface="Arial Narrow" charset="0"/>
              <a:ea typeface="Arial Narrow" charset="0"/>
              <a:cs typeface="Arial Narrow" charset="0"/>
            </a:endParaRPr>
          </a:p>
        </p:txBody>
      </p:sp>
      <p:sp>
        <p:nvSpPr>
          <p:cNvPr id="10" name="Rectangle à coins arrondis 9"/>
          <p:cNvSpPr/>
          <p:nvPr/>
        </p:nvSpPr>
        <p:spPr>
          <a:xfrm>
            <a:off x="2358190" y="3005881"/>
            <a:ext cx="1852863" cy="770023"/>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latin typeface="Arial Narrow" charset="0"/>
                <a:ea typeface="Arial Narrow" charset="0"/>
                <a:cs typeface="Arial Narrow" charset="0"/>
              </a:rPr>
              <a:t>Sémantique</a:t>
            </a:r>
          </a:p>
          <a:p>
            <a:pPr algn="ctr"/>
            <a:r>
              <a:rPr lang="fr-FR" sz="1600" dirty="0" smtClean="0">
                <a:latin typeface="Arial Narrow" charset="0"/>
                <a:ea typeface="Arial Narrow" charset="0"/>
                <a:cs typeface="Arial Narrow" charset="0"/>
              </a:rPr>
              <a:t>(mots, idées, concepts, sens)</a:t>
            </a:r>
            <a:endParaRPr lang="fr-FR" sz="1600" dirty="0">
              <a:latin typeface="Arial Narrow" charset="0"/>
              <a:ea typeface="Arial Narrow" charset="0"/>
              <a:cs typeface="Arial Narrow" charset="0"/>
            </a:endParaRPr>
          </a:p>
        </p:txBody>
      </p:sp>
      <p:sp>
        <p:nvSpPr>
          <p:cNvPr id="12" name="Rectangle à coins arrondis 11"/>
          <p:cNvSpPr/>
          <p:nvPr/>
        </p:nvSpPr>
        <p:spPr>
          <a:xfrm>
            <a:off x="5887452" y="3005882"/>
            <a:ext cx="1820778" cy="770022"/>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latin typeface="Arial Narrow" charset="0"/>
                <a:ea typeface="Arial Narrow" charset="0"/>
                <a:cs typeface="Arial Narrow" charset="0"/>
              </a:rPr>
              <a:t>Habiletés</a:t>
            </a:r>
            <a:endParaRPr lang="fr-FR" sz="1600" dirty="0">
              <a:latin typeface="Arial Narrow" charset="0"/>
              <a:ea typeface="Arial Narrow" charset="0"/>
              <a:cs typeface="Arial Narrow" charset="0"/>
            </a:endParaRPr>
          </a:p>
        </p:txBody>
      </p:sp>
      <p:cxnSp>
        <p:nvCxnSpPr>
          <p:cNvPr id="14" name="Connecteur droit avec flèche 13"/>
          <p:cNvCxnSpPr/>
          <p:nvPr/>
        </p:nvCxnSpPr>
        <p:spPr>
          <a:xfrm>
            <a:off x="4900863" y="1177083"/>
            <a:ext cx="1251284" cy="42511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a:off x="3284621" y="1177083"/>
            <a:ext cx="1267328" cy="42511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1246618" y="2507572"/>
            <a:ext cx="656" cy="42311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3236167" y="2507572"/>
            <a:ext cx="656" cy="42311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6789164" y="2507572"/>
            <a:ext cx="656" cy="42311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4" name="Accolade fermante 23"/>
          <p:cNvSpPr/>
          <p:nvPr/>
        </p:nvSpPr>
        <p:spPr>
          <a:xfrm rot="5400000">
            <a:off x="2171701" y="2016284"/>
            <a:ext cx="204533" cy="3874170"/>
          </a:xfrm>
          <a:prstGeom prst="rightBrac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5" name="ZoneTexte 24"/>
          <p:cNvSpPr txBox="1"/>
          <p:nvPr/>
        </p:nvSpPr>
        <p:spPr>
          <a:xfrm>
            <a:off x="1365705" y="4132832"/>
            <a:ext cx="1816523" cy="338554"/>
          </a:xfrm>
          <a:prstGeom prst="rect">
            <a:avLst/>
          </a:prstGeom>
          <a:noFill/>
        </p:spPr>
        <p:txBody>
          <a:bodyPr wrap="none" rtlCol="0">
            <a:spAutoFit/>
          </a:bodyPr>
          <a:lstStyle/>
          <a:p>
            <a:pPr marL="285750" indent="-285750">
              <a:buFont typeface="Arial" charset="0"/>
              <a:buChar char="•"/>
            </a:pPr>
            <a:r>
              <a:rPr lang="fr-FR" sz="1600" dirty="0" smtClean="0">
                <a:latin typeface="Arial Narrow" charset="0"/>
                <a:ea typeface="Arial Narrow" charset="0"/>
                <a:cs typeface="Arial Narrow" charset="0"/>
              </a:rPr>
              <a:t>EN &gt; EDI &gt; ET21 </a:t>
            </a:r>
            <a:endParaRPr lang="fr-FR" sz="1600" dirty="0">
              <a:latin typeface="Arial Narrow" charset="0"/>
              <a:ea typeface="Arial Narrow" charset="0"/>
              <a:cs typeface="Arial Narrow" charset="0"/>
            </a:endParaRPr>
          </a:p>
        </p:txBody>
      </p:sp>
      <p:sp>
        <p:nvSpPr>
          <p:cNvPr id="26" name="Accolade fermante 25"/>
          <p:cNvSpPr/>
          <p:nvPr/>
        </p:nvSpPr>
        <p:spPr>
          <a:xfrm rot="5400000">
            <a:off x="6735683" y="2050375"/>
            <a:ext cx="204533" cy="3874170"/>
          </a:xfrm>
          <a:prstGeom prst="rightBrac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ZoneTexte 26"/>
          <p:cNvSpPr txBox="1"/>
          <p:nvPr/>
        </p:nvSpPr>
        <p:spPr>
          <a:xfrm>
            <a:off x="5929687" y="4132832"/>
            <a:ext cx="1816523" cy="338554"/>
          </a:xfrm>
          <a:prstGeom prst="rect">
            <a:avLst/>
          </a:prstGeom>
          <a:noFill/>
        </p:spPr>
        <p:txBody>
          <a:bodyPr wrap="none" rtlCol="0">
            <a:spAutoFit/>
          </a:bodyPr>
          <a:lstStyle/>
          <a:p>
            <a:pPr marL="285750" indent="-285750">
              <a:buFont typeface="Arial" charset="0"/>
              <a:buChar char="•"/>
            </a:pPr>
            <a:r>
              <a:rPr lang="fr-FR" sz="1600" dirty="0" smtClean="0">
                <a:latin typeface="Arial Narrow" charset="0"/>
                <a:ea typeface="Arial Narrow" charset="0"/>
                <a:cs typeface="Arial Narrow" charset="0"/>
              </a:rPr>
              <a:t>EN = EDI = ET21 </a:t>
            </a:r>
            <a:endParaRPr lang="fr-FR" sz="1600" dirty="0">
              <a:latin typeface="Arial Narrow" charset="0"/>
              <a:ea typeface="Arial Narrow" charset="0"/>
              <a:cs typeface="Arial Narrow" charset="0"/>
            </a:endParaRPr>
          </a:p>
        </p:txBody>
      </p:sp>
      <p:sp>
        <p:nvSpPr>
          <p:cNvPr id="28" name="Accolade fermante 27"/>
          <p:cNvSpPr/>
          <p:nvPr/>
        </p:nvSpPr>
        <p:spPr>
          <a:xfrm rot="5400000">
            <a:off x="4749813" y="2713763"/>
            <a:ext cx="204533" cy="3874170"/>
          </a:xfrm>
          <a:prstGeom prst="rightBrac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9" name="ZoneTexte 28"/>
          <p:cNvSpPr txBox="1"/>
          <p:nvPr/>
        </p:nvSpPr>
        <p:spPr>
          <a:xfrm>
            <a:off x="216568" y="4907506"/>
            <a:ext cx="8927432" cy="338554"/>
          </a:xfrm>
          <a:prstGeom prst="rect">
            <a:avLst/>
          </a:prstGeom>
          <a:noFill/>
        </p:spPr>
        <p:txBody>
          <a:bodyPr wrap="square" rtlCol="0">
            <a:spAutoFit/>
          </a:bodyPr>
          <a:lstStyle/>
          <a:p>
            <a:r>
              <a:rPr lang="fr-FR" sz="1600" dirty="0" smtClean="0">
                <a:latin typeface="Arial Narrow" charset="0"/>
                <a:ea typeface="Arial Narrow" charset="0"/>
                <a:cs typeface="Arial Narrow" charset="0"/>
              </a:rPr>
              <a:t>Confirme la dissociation entre mémoire explicite et mémoire implicite chez les personnes T21 (</a:t>
            </a:r>
            <a:r>
              <a:rPr lang="fr-FR" sz="1600" dirty="0" err="1" smtClean="0">
                <a:latin typeface="Arial Narrow" charset="0"/>
                <a:ea typeface="Arial Narrow" charset="0"/>
                <a:cs typeface="Arial Narrow" charset="0"/>
              </a:rPr>
              <a:t>Carlessimo</a:t>
            </a:r>
            <a:r>
              <a:rPr lang="fr-FR" sz="1600" dirty="0" smtClean="0">
                <a:latin typeface="Arial Narrow" charset="0"/>
                <a:ea typeface="Arial Narrow" charset="0"/>
                <a:cs typeface="Arial Narrow" charset="0"/>
              </a:rPr>
              <a:t> et al., 1997)</a:t>
            </a:r>
            <a:endParaRPr lang="fr-FR" sz="1600" dirty="0">
              <a:latin typeface="Arial Narrow" charset="0"/>
              <a:ea typeface="Arial Narrow" charset="0"/>
              <a:cs typeface="Arial Narrow" charset="0"/>
            </a:endParaRPr>
          </a:p>
        </p:txBody>
      </p:sp>
    </p:spTree>
    <p:extLst>
      <p:ext uri="{BB962C8B-B14F-4D97-AF65-F5344CB8AC3E}">
        <p14:creationId xmlns:p14="http://schemas.microsoft.com/office/powerpoint/2010/main" val="3874439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libre 3"/>
          <p:cNvSpPr/>
          <p:nvPr/>
        </p:nvSpPr>
        <p:spPr>
          <a:xfrm>
            <a:off x="2523595" y="2848663"/>
            <a:ext cx="2195531" cy="1893348"/>
          </a:xfrm>
          <a:custGeom>
            <a:avLst/>
            <a:gdLst>
              <a:gd name="connsiteX0" fmla="*/ 0 w 2195531"/>
              <a:gd name="connsiteY0" fmla="*/ 946674 h 1893348"/>
              <a:gd name="connsiteX1" fmla="*/ 473337 w 2195531"/>
              <a:gd name="connsiteY1" fmla="*/ 0 h 1893348"/>
              <a:gd name="connsiteX2" fmla="*/ 1722194 w 2195531"/>
              <a:gd name="connsiteY2" fmla="*/ 0 h 1893348"/>
              <a:gd name="connsiteX3" fmla="*/ 2195531 w 2195531"/>
              <a:gd name="connsiteY3" fmla="*/ 946674 h 1893348"/>
              <a:gd name="connsiteX4" fmla="*/ 1722194 w 2195531"/>
              <a:gd name="connsiteY4" fmla="*/ 1893348 h 1893348"/>
              <a:gd name="connsiteX5" fmla="*/ 473337 w 2195531"/>
              <a:gd name="connsiteY5" fmla="*/ 1893348 h 1893348"/>
              <a:gd name="connsiteX6" fmla="*/ 0 w 2195531"/>
              <a:gd name="connsiteY6" fmla="*/ 946674 h 189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5531" h="1893348">
                <a:moveTo>
                  <a:pt x="0" y="946674"/>
                </a:moveTo>
                <a:lnTo>
                  <a:pt x="473337" y="0"/>
                </a:lnTo>
                <a:lnTo>
                  <a:pt x="1722194" y="0"/>
                </a:lnTo>
                <a:lnTo>
                  <a:pt x="2195531" y="946674"/>
                </a:lnTo>
                <a:lnTo>
                  <a:pt x="1722194" y="1893348"/>
                </a:lnTo>
                <a:lnTo>
                  <a:pt x="473337" y="1893348"/>
                </a:lnTo>
                <a:lnTo>
                  <a:pt x="0" y="946674"/>
                </a:lnTo>
                <a:close/>
              </a:path>
            </a:pathLst>
          </a:custGeom>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txBody>
          <a:bodyPr spcFirstLastPara="0" vert="horz" wrap="square" lIns="340740" tIns="343372" rIns="340740" bIns="343372" numCol="1" spcCol="1270" anchor="ctr" anchorCtr="0">
            <a:noAutofit/>
          </a:bodyPr>
          <a:lstStyle/>
          <a:p>
            <a:pPr lvl="0" algn="ctr" defTabSz="1733550">
              <a:lnSpc>
                <a:spcPct val="90000"/>
              </a:lnSpc>
              <a:spcBef>
                <a:spcPct val="0"/>
              </a:spcBef>
              <a:spcAft>
                <a:spcPct val="35000"/>
              </a:spcAft>
            </a:pPr>
            <a:r>
              <a:rPr lang="fr-FR" sz="3900" kern="1200" dirty="0" smtClean="0">
                <a:latin typeface="Arial Narrow" charset="0"/>
                <a:ea typeface="Arial Narrow" charset="0"/>
                <a:cs typeface="Arial Narrow" charset="0"/>
              </a:rPr>
              <a:t>Lire et écrire</a:t>
            </a:r>
            <a:endParaRPr lang="fr-FR" sz="3900" kern="1200" dirty="0">
              <a:latin typeface="Arial Narrow" charset="0"/>
              <a:ea typeface="Arial Narrow" charset="0"/>
              <a:cs typeface="Arial Narrow" charset="0"/>
            </a:endParaRPr>
          </a:p>
        </p:txBody>
      </p:sp>
      <p:sp>
        <p:nvSpPr>
          <p:cNvPr id="5" name="Hexagone 4"/>
          <p:cNvSpPr/>
          <p:nvPr/>
        </p:nvSpPr>
        <p:spPr>
          <a:xfrm>
            <a:off x="2592157" y="3684777"/>
            <a:ext cx="256530" cy="221410"/>
          </a:xfrm>
          <a:prstGeom prst="hexagon">
            <a:avLst>
              <a:gd name="adj" fmla="val 25000"/>
              <a:gd name="vf" fmla="val 115470"/>
            </a:avLst>
          </a:prstGeom>
          <a:scene3d>
            <a:camera prst="orthographicFront"/>
            <a:lightRig rig="threePt" dir="t">
              <a:rot lat="0" lon="0" rev="7500000"/>
            </a:lightRig>
          </a:scene3d>
          <a:sp3d extrusionH="190500" prstMaterial="dkEdge">
            <a:bevelT w="120650" h="38100" prst="relaxedInset"/>
            <a:contourClr>
              <a:schemeClr val="bg1"/>
            </a:contourClr>
          </a:sp3d>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6" name="Hexagone 5"/>
          <p:cNvSpPr/>
          <p:nvPr/>
        </p:nvSpPr>
        <p:spPr>
          <a:xfrm>
            <a:off x="687823" y="1828719"/>
            <a:ext cx="2195531" cy="1893348"/>
          </a:xfrm>
          <a:prstGeom prst="hexagon">
            <a:avLst>
              <a:gd name="adj" fmla="val 25000"/>
              <a:gd name="vf" fmla="val 115470"/>
            </a:avLst>
          </a:prstGeom>
          <a:blipFill>
            <a:blip r:embed="rId2">
              <a:extLst>
                <a:ext uri="{28A0092B-C50C-407E-A947-70E740481C1C}">
                  <a14:useLocalDpi xmlns:a14="http://schemas.microsoft.com/office/drawing/2010/main" val="0"/>
                </a:ext>
              </a:extLst>
            </a:blip>
            <a:srcRect/>
            <a:stretch>
              <a:fillRect t="-4000" b="-4000"/>
            </a:stretch>
          </a:blipFill>
          <a:scene3d>
            <a:camera prst="orthographicFront"/>
            <a:lightRig rig="threePt" dir="t">
              <a:rot lat="0" lon="0" rev="7500000"/>
            </a:lightRig>
          </a:scene3d>
          <a:sp3d extrusionH="190500" prstMaterial="dkEdge">
            <a:bevelT w="135400" h="16350" prst="relaxedInset"/>
            <a:contourClr>
              <a:schemeClr val="bg1"/>
            </a:contourClr>
          </a:sp3d>
        </p:spPr>
        <p:style>
          <a:lnRef idx="1">
            <a:schemeClr val="accent1">
              <a:shade val="8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7" name="Hexagone 6"/>
          <p:cNvSpPr/>
          <p:nvPr/>
        </p:nvSpPr>
        <p:spPr>
          <a:xfrm>
            <a:off x="2183865" y="3460745"/>
            <a:ext cx="256530" cy="221410"/>
          </a:xfrm>
          <a:prstGeom prst="hexagon">
            <a:avLst>
              <a:gd name="adj" fmla="val 25000"/>
              <a:gd name="vf" fmla="val 115470"/>
            </a:avLst>
          </a:prstGeom>
          <a:scene3d>
            <a:camera prst="orthographicFront"/>
            <a:lightRig rig="threePt" dir="t">
              <a:rot lat="0" lon="0" rev="7500000"/>
            </a:lightRig>
          </a:scene3d>
          <a:sp3d extrusionH="190500" prstMaterial="dkEdge">
            <a:bevelT w="120650" h="38100" prst="relaxedInset"/>
            <a:contourClr>
              <a:schemeClr val="bg1"/>
            </a:contourClr>
          </a:sp3d>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8" name="Forme libre 7"/>
          <p:cNvSpPr/>
          <p:nvPr/>
        </p:nvSpPr>
        <p:spPr>
          <a:xfrm>
            <a:off x="4360137" y="1828719"/>
            <a:ext cx="2195531" cy="1893348"/>
          </a:xfrm>
          <a:custGeom>
            <a:avLst/>
            <a:gdLst>
              <a:gd name="connsiteX0" fmla="*/ 0 w 2195531"/>
              <a:gd name="connsiteY0" fmla="*/ 946674 h 1893348"/>
              <a:gd name="connsiteX1" fmla="*/ 473337 w 2195531"/>
              <a:gd name="connsiteY1" fmla="*/ 0 h 1893348"/>
              <a:gd name="connsiteX2" fmla="*/ 1722194 w 2195531"/>
              <a:gd name="connsiteY2" fmla="*/ 0 h 1893348"/>
              <a:gd name="connsiteX3" fmla="*/ 2195531 w 2195531"/>
              <a:gd name="connsiteY3" fmla="*/ 946674 h 1893348"/>
              <a:gd name="connsiteX4" fmla="*/ 1722194 w 2195531"/>
              <a:gd name="connsiteY4" fmla="*/ 1893348 h 1893348"/>
              <a:gd name="connsiteX5" fmla="*/ 473337 w 2195531"/>
              <a:gd name="connsiteY5" fmla="*/ 1893348 h 1893348"/>
              <a:gd name="connsiteX6" fmla="*/ 0 w 2195531"/>
              <a:gd name="connsiteY6" fmla="*/ 946674 h 189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5531" h="1893348">
                <a:moveTo>
                  <a:pt x="0" y="946674"/>
                </a:moveTo>
                <a:lnTo>
                  <a:pt x="473337" y="0"/>
                </a:lnTo>
                <a:lnTo>
                  <a:pt x="1722194" y="0"/>
                </a:lnTo>
                <a:lnTo>
                  <a:pt x="2195531" y="946674"/>
                </a:lnTo>
                <a:lnTo>
                  <a:pt x="1722194" y="1893348"/>
                </a:lnTo>
                <a:lnTo>
                  <a:pt x="473337" y="1893348"/>
                </a:lnTo>
                <a:lnTo>
                  <a:pt x="0" y="946674"/>
                </a:lnTo>
                <a:close/>
              </a:path>
            </a:pathLst>
          </a:custGeom>
          <a:scene3d>
            <a:camera prst="orthographicFront"/>
            <a:lightRig rig="threePt" dir="t">
              <a:rot lat="0" lon="0" rev="7500000"/>
            </a:lightRig>
          </a:scene3d>
          <a:sp3d prstMaterial="plastic">
            <a:bevelT w="127000" h="25400" prst="relaxedInset"/>
          </a:sp3d>
        </p:spPr>
        <p:style>
          <a:lnRef idx="0">
            <a:schemeClr val="accent1">
              <a:shade val="80000"/>
              <a:hueOff val="349281"/>
              <a:satOff val="-6256"/>
              <a:lumOff val="26585"/>
              <a:alphaOff val="0"/>
            </a:schemeClr>
          </a:lnRef>
          <a:fillRef idx="3">
            <a:schemeClr val="accent1">
              <a:shade val="80000"/>
              <a:hueOff val="349281"/>
              <a:satOff val="-6256"/>
              <a:lumOff val="26585"/>
              <a:alphaOff val="0"/>
            </a:schemeClr>
          </a:fillRef>
          <a:effectRef idx="2">
            <a:schemeClr val="accent1">
              <a:shade val="80000"/>
              <a:hueOff val="349281"/>
              <a:satOff val="-6256"/>
              <a:lumOff val="26585"/>
              <a:alphaOff val="0"/>
            </a:schemeClr>
          </a:effectRef>
          <a:fontRef idx="minor">
            <a:schemeClr val="lt1"/>
          </a:fontRef>
        </p:style>
        <p:txBody>
          <a:bodyPr spcFirstLastPara="0" vert="horz" wrap="square" lIns="340740" tIns="343372" rIns="340740" bIns="343372" numCol="1" spcCol="1270" anchor="ctr" anchorCtr="0">
            <a:noAutofit/>
          </a:bodyPr>
          <a:lstStyle/>
          <a:p>
            <a:pPr lvl="0" algn="ctr" defTabSz="1733550">
              <a:lnSpc>
                <a:spcPct val="90000"/>
              </a:lnSpc>
              <a:spcBef>
                <a:spcPct val="0"/>
              </a:spcBef>
              <a:spcAft>
                <a:spcPct val="35000"/>
              </a:spcAft>
            </a:pPr>
            <a:r>
              <a:rPr lang="fr-FR" sz="3900" kern="1200" dirty="0" smtClean="0">
                <a:latin typeface="Arial Narrow" charset="0"/>
                <a:ea typeface="Arial Narrow" charset="0"/>
                <a:cs typeface="Arial Narrow" charset="0"/>
              </a:rPr>
              <a:t>Calculer</a:t>
            </a:r>
            <a:endParaRPr lang="fr-FR" sz="3900" kern="1200" dirty="0">
              <a:latin typeface="Arial Narrow" charset="0"/>
              <a:ea typeface="Arial Narrow" charset="0"/>
              <a:cs typeface="Arial Narrow" charset="0"/>
            </a:endParaRPr>
          </a:p>
        </p:txBody>
      </p:sp>
      <p:sp>
        <p:nvSpPr>
          <p:cNvPr id="9" name="Hexagone 8"/>
          <p:cNvSpPr/>
          <p:nvPr/>
        </p:nvSpPr>
        <p:spPr>
          <a:xfrm>
            <a:off x="5856180" y="3460745"/>
            <a:ext cx="256530" cy="221410"/>
          </a:xfrm>
          <a:prstGeom prst="hexagon">
            <a:avLst>
              <a:gd name="adj" fmla="val 25000"/>
              <a:gd name="vf" fmla="val 115470"/>
            </a:avLst>
          </a:prstGeom>
          <a:scene3d>
            <a:camera prst="orthographicFront"/>
            <a:lightRig rig="threePt" dir="t">
              <a:rot lat="0" lon="0" rev="7500000"/>
            </a:lightRig>
          </a:scene3d>
          <a:sp3d extrusionH="190500" prstMaterial="dkEdge">
            <a:bevelT w="120650" h="38100" prst="relaxedInset"/>
            <a:contourClr>
              <a:schemeClr val="bg1"/>
            </a:contourClr>
          </a:sp3d>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0" name="Hexagone 9"/>
          <p:cNvSpPr/>
          <p:nvPr/>
        </p:nvSpPr>
        <p:spPr>
          <a:xfrm>
            <a:off x="6195909" y="2848663"/>
            <a:ext cx="2195531" cy="1893348"/>
          </a:xfrm>
          <a:prstGeom prst="hexagon">
            <a:avLst>
              <a:gd name="adj" fmla="val 25000"/>
              <a:gd name="vf" fmla="val 115470"/>
            </a:avLst>
          </a:prstGeom>
          <a:blipFill>
            <a:blip r:embed="rId3">
              <a:extLst>
                <a:ext uri="{28A0092B-C50C-407E-A947-70E740481C1C}">
                  <a14:useLocalDpi xmlns:a14="http://schemas.microsoft.com/office/drawing/2010/main" val="0"/>
                </a:ext>
              </a:extLst>
            </a:blip>
            <a:srcRect/>
            <a:stretch>
              <a:fillRect t="-9000" b="-9000"/>
            </a:stretch>
          </a:blipFill>
          <a:scene3d>
            <a:camera prst="orthographicFront"/>
            <a:lightRig rig="threePt" dir="t">
              <a:rot lat="0" lon="0" rev="7500000"/>
            </a:lightRig>
          </a:scene3d>
          <a:sp3d extrusionH="190500" prstMaterial="dkEdge">
            <a:bevelT w="135400" h="16350" prst="relaxedInset"/>
            <a:contourClr>
              <a:schemeClr val="bg1"/>
            </a:contourClr>
          </a:sp3d>
        </p:spPr>
        <p:style>
          <a:lnRef idx="1">
            <a:schemeClr val="accent1">
              <a:shade val="80000"/>
              <a:hueOff val="349281"/>
              <a:satOff val="-6256"/>
              <a:lumOff val="26585"/>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1" name="Hexagone 10"/>
          <p:cNvSpPr/>
          <p:nvPr/>
        </p:nvSpPr>
        <p:spPr>
          <a:xfrm>
            <a:off x="6264472" y="3684777"/>
            <a:ext cx="256530" cy="221410"/>
          </a:xfrm>
          <a:prstGeom prst="hexagon">
            <a:avLst>
              <a:gd name="adj" fmla="val 25000"/>
              <a:gd name="vf" fmla="val 115470"/>
            </a:avLst>
          </a:prstGeom>
          <a:scene3d>
            <a:camera prst="orthographicFront"/>
            <a:lightRig rig="threePt" dir="t">
              <a:rot lat="0" lon="0" rev="7500000"/>
            </a:lightRig>
          </a:scene3d>
          <a:sp3d extrusionH="190500" prstMaterial="dkEdge">
            <a:bevelT w="120650" h="38100" prst="relaxedInset"/>
            <a:contourClr>
              <a:schemeClr val="bg1"/>
            </a:contourClr>
          </a:sp3d>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5967543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chemeClr val="accent2"/>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722163" y="515803"/>
            <a:ext cx="1279989" cy="886408"/>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chemeClr val="tx1"/>
                </a:solidFill>
                <a:latin typeface="Arial Narrow" charset="0"/>
                <a:ea typeface="Arial Narrow" charset="0"/>
                <a:cs typeface="Arial Narrow" charset="0"/>
              </a:rPr>
              <a:t>Risque génétique d'anomalies corticales</a:t>
            </a:r>
            <a:endParaRPr lang="fr-FR" sz="1100" dirty="0">
              <a:solidFill>
                <a:schemeClr val="tx1"/>
              </a:solidFill>
              <a:latin typeface="Arial Narrow" charset="0"/>
              <a:ea typeface="Arial Narrow" charset="0"/>
              <a:cs typeface="Arial Narrow" charset="0"/>
            </a:endParaRPr>
          </a:p>
        </p:txBody>
      </p:sp>
      <p:sp>
        <p:nvSpPr>
          <p:cNvPr id="8" name="Ellipse 7"/>
          <p:cNvSpPr/>
          <p:nvPr/>
        </p:nvSpPr>
        <p:spPr>
          <a:xfrm>
            <a:off x="2285181" y="515803"/>
            <a:ext cx="1200538" cy="886408"/>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chemeClr val="tx1"/>
                </a:solidFill>
                <a:latin typeface="Arial Narrow" charset="0"/>
                <a:ea typeface="Arial Narrow" charset="0"/>
                <a:cs typeface="Arial Narrow" charset="0"/>
              </a:rPr>
              <a:t>Modulation génétique de la localisation</a:t>
            </a:r>
            <a:endParaRPr lang="fr-FR" sz="1100" dirty="0">
              <a:solidFill>
                <a:schemeClr val="tx1"/>
              </a:solidFill>
              <a:latin typeface="Arial Narrow" charset="0"/>
              <a:ea typeface="Arial Narrow" charset="0"/>
              <a:cs typeface="Arial Narrow" charset="0"/>
            </a:endParaRPr>
          </a:p>
        </p:txBody>
      </p:sp>
      <p:sp>
        <p:nvSpPr>
          <p:cNvPr id="9" name="Ellipse 8"/>
          <p:cNvSpPr/>
          <p:nvPr/>
        </p:nvSpPr>
        <p:spPr>
          <a:xfrm>
            <a:off x="3812666" y="515803"/>
            <a:ext cx="1156621" cy="886408"/>
          </a:xfrm>
          <a:prstGeom prst="ellipse">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chemeClr val="tx1"/>
                </a:solidFill>
                <a:latin typeface="Arial Narrow" charset="0"/>
                <a:ea typeface="Arial Narrow" charset="0"/>
                <a:cs typeface="Arial Narrow" charset="0"/>
              </a:rPr>
              <a:t>Facteur </a:t>
            </a:r>
            <a:r>
              <a:rPr lang="fr-FR" sz="1100" smtClean="0">
                <a:solidFill>
                  <a:schemeClr val="tx1"/>
                </a:solidFill>
                <a:latin typeface="Arial Narrow" charset="0"/>
                <a:ea typeface="Arial Narrow" charset="0"/>
                <a:cs typeface="Arial Narrow" charset="0"/>
              </a:rPr>
              <a:t>de risque </a:t>
            </a:r>
            <a:r>
              <a:rPr lang="fr-FR" sz="1100" dirty="0" smtClean="0">
                <a:solidFill>
                  <a:schemeClr val="tx1"/>
                </a:solidFill>
                <a:latin typeface="Arial Narrow" charset="0"/>
                <a:ea typeface="Arial Narrow" charset="0"/>
                <a:cs typeface="Arial Narrow" charset="0"/>
              </a:rPr>
              <a:t>génétique</a:t>
            </a:r>
            <a:endParaRPr lang="fr-FR" sz="1100" dirty="0">
              <a:solidFill>
                <a:schemeClr val="tx1"/>
              </a:solidFill>
              <a:latin typeface="Arial Narrow" charset="0"/>
              <a:ea typeface="Arial Narrow" charset="0"/>
              <a:cs typeface="Arial Narrow" charset="0"/>
            </a:endParaRPr>
          </a:p>
        </p:txBody>
      </p:sp>
      <p:sp>
        <p:nvSpPr>
          <p:cNvPr id="10" name="Ellipse 9"/>
          <p:cNvSpPr/>
          <p:nvPr/>
        </p:nvSpPr>
        <p:spPr>
          <a:xfrm>
            <a:off x="5224698" y="459819"/>
            <a:ext cx="1573389" cy="942392"/>
          </a:xfrm>
          <a:prstGeom prst="ellipse">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chemeClr val="tx1"/>
                </a:solidFill>
                <a:latin typeface="Arial Narrow" charset="0"/>
                <a:ea typeface="Arial Narrow" charset="0"/>
                <a:cs typeface="Arial Narrow" charset="0"/>
              </a:rPr>
              <a:t>Facteur de </a:t>
            </a:r>
            <a:r>
              <a:rPr lang="fr-FR" sz="1100" smtClean="0">
                <a:solidFill>
                  <a:schemeClr val="tx1"/>
                </a:solidFill>
                <a:latin typeface="Arial Narrow" charset="0"/>
                <a:ea typeface="Arial Narrow" charset="0"/>
                <a:cs typeface="Arial Narrow" charset="0"/>
              </a:rPr>
              <a:t>risque environnemental</a:t>
            </a:r>
            <a:endParaRPr lang="fr-FR" sz="1100" dirty="0">
              <a:solidFill>
                <a:schemeClr val="tx1"/>
              </a:solidFill>
              <a:latin typeface="Arial Narrow" charset="0"/>
              <a:ea typeface="Arial Narrow" charset="0"/>
              <a:cs typeface="Arial Narrow" charset="0"/>
            </a:endParaRPr>
          </a:p>
        </p:txBody>
      </p:sp>
      <p:sp>
        <p:nvSpPr>
          <p:cNvPr id="12" name="Ellipse 11"/>
          <p:cNvSpPr/>
          <p:nvPr/>
        </p:nvSpPr>
        <p:spPr>
          <a:xfrm>
            <a:off x="1352826" y="1682129"/>
            <a:ext cx="1374709" cy="845975"/>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chemeClr val="tx1"/>
                </a:solidFill>
                <a:latin typeface="Arial Narrow" charset="0"/>
                <a:ea typeface="Arial Narrow" charset="0"/>
                <a:cs typeface="Arial Narrow" charset="0"/>
              </a:rPr>
              <a:t>Anomalies </a:t>
            </a:r>
            <a:r>
              <a:rPr lang="fr-FR" sz="1100" dirty="0" err="1" smtClean="0">
                <a:solidFill>
                  <a:schemeClr val="tx1"/>
                </a:solidFill>
                <a:latin typeface="Arial Narrow" charset="0"/>
                <a:ea typeface="Arial Narrow" charset="0"/>
                <a:cs typeface="Arial Narrow" charset="0"/>
              </a:rPr>
              <a:t>périsylviennes</a:t>
            </a:r>
            <a:r>
              <a:rPr lang="fr-FR" sz="1100" dirty="0" smtClean="0">
                <a:solidFill>
                  <a:schemeClr val="tx1"/>
                </a:solidFill>
                <a:latin typeface="Arial Narrow" charset="0"/>
                <a:ea typeface="Arial Narrow" charset="0"/>
                <a:cs typeface="Arial Narrow" charset="0"/>
              </a:rPr>
              <a:t> gauches</a:t>
            </a:r>
            <a:endParaRPr lang="fr-FR" sz="1100" dirty="0">
              <a:solidFill>
                <a:schemeClr val="tx1"/>
              </a:solidFill>
              <a:latin typeface="Arial Narrow" charset="0"/>
              <a:ea typeface="Arial Narrow" charset="0"/>
              <a:cs typeface="Arial Narrow" charset="0"/>
            </a:endParaRPr>
          </a:p>
        </p:txBody>
      </p:sp>
      <p:sp>
        <p:nvSpPr>
          <p:cNvPr id="13" name="Ellipse 12"/>
          <p:cNvSpPr/>
          <p:nvPr/>
        </p:nvSpPr>
        <p:spPr>
          <a:xfrm>
            <a:off x="3476388" y="1641695"/>
            <a:ext cx="1228155" cy="746449"/>
          </a:xfrm>
          <a:prstGeom prst="ellipse">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smtClean="0">
                <a:solidFill>
                  <a:schemeClr val="tx1"/>
                </a:solidFill>
                <a:latin typeface="Arial Narrow" charset="0"/>
                <a:ea typeface="Arial Narrow" charset="0"/>
                <a:cs typeface="Arial Narrow" charset="0"/>
              </a:rPr>
              <a:t>Conditions hormonales</a:t>
            </a:r>
            <a:endParaRPr lang="fr-FR" sz="1100" dirty="0">
              <a:solidFill>
                <a:schemeClr val="tx1"/>
              </a:solidFill>
              <a:latin typeface="Arial Narrow" charset="0"/>
              <a:ea typeface="Arial Narrow" charset="0"/>
              <a:cs typeface="Arial Narrow" charset="0"/>
            </a:endParaRPr>
          </a:p>
        </p:txBody>
      </p:sp>
      <p:sp>
        <p:nvSpPr>
          <p:cNvPr id="14" name="Ellipse 13"/>
          <p:cNvSpPr/>
          <p:nvPr/>
        </p:nvSpPr>
        <p:spPr>
          <a:xfrm>
            <a:off x="4922261" y="1840752"/>
            <a:ext cx="1256521" cy="746449"/>
          </a:xfrm>
          <a:prstGeom prst="ellipse">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chemeClr val="tx1"/>
                </a:solidFill>
                <a:latin typeface="Arial Narrow" charset="0"/>
                <a:ea typeface="Arial Narrow" charset="0"/>
                <a:cs typeface="Arial Narrow" charset="0"/>
              </a:rPr>
              <a:t>Perturbation thalamique</a:t>
            </a:r>
            <a:endParaRPr lang="fr-FR" sz="1100" dirty="0">
              <a:solidFill>
                <a:schemeClr val="tx1"/>
              </a:solidFill>
              <a:latin typeface="Arial Narrow" charset="0"/>
              <a:ea typeface="Arial Narrow" charset="0"/>
              <a:cs typeface="Arial Narrow" charset="0"/>
            </a:endParaRPr>
          </a:p>
        </p:txBody>
      </p:sp>
      <p:sp>
        <p:nvSpPr>
          <p:cNvPr id="15" name="Ellipse 14"/>
          <p:cNvSpPr/>
          <p:nvPr/>
        </p:nvSpPr>
        <p:spPr>
          <a:xfrm>
            <a:off x="6315632" y="1996262"/>
            <a:ext cx="1449353" cy="640704"/>
          </a:xfrm>
          <a:prstGeom prst="ellipse">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chemeClr val="tx1"/>
                </a:solidFill>
                <a:latin typeface="Arial Narrow" charset="0"/>
                <a:ea typeface="Arial Narrow" charset="0"/>
                <a:cs typeface="Arial Narrow" charset="0"/>
              </a:rPr>
              <a:t>Perturbation cortex pariétal postérieur</a:t>
            </a:r>
            <a:endParaRPr lang="fr-FR" sz="1100" dirty="0">
              <a:solidFill>
                <a:schemeClr val="tx1"/>
              </a:solidFill>
              <a:latin typeface="Arial Narrow" charset="0"/>
              <a:ea typeface="Arial Narrow" charset="0"/>
              <a:cs typeface="Arial Narrow" charset="0"/>
            </a:endParaRPr>
          </a:p>
        </p:txBody>
      </p:sp>
      <p:sp>
        <p:nvSpPr>
          <p:cNvPr id="16" name="Ellipse 15"/>
          <p:cNvSpPr/>
          <p:nvPr/>
        </p:nvSpPr>
        <p:spPr>
          <a:xfrm>
            <a:off x="7650383" y="2481454"/>
            <a:ext cx="1315616" cy="702908"/>
          </a:xfrm>
          <a:prstGeom prst="ellipse">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smtClean="0">
                <a:solidFill>
                  <a:schemeClr val="tx1"/>
                </a:solidFill>
                <a:latin typeface="Arial Narrow" charset="0"/>
                <a:ea typeface="Arial Narrow" charset="0"/>
                <a:cs typeface="Arial Narrow" charset="0"/>
              </a:rPr>
              <a:t>Perturbation cérébelleuse</a:t>
            </a:r>
            <a:endParaRPr lang="fr-FR" sz="1100" dirty="0">
              <a:solidFill>
                <a:schemeClr val="tx1"/>
              </a:solidFill>
              <a:latin typeface="Arial Narrow" charset="0"/>
              <a:ea typeface="Arial Narrow" charset="0"/>
              <a:cs typeface="Arial Narrow" charset="0"/>
            </a:endParaRPr>
          </a:p>
        </p:txBody>
      </p:sp>
      <p:sp>
        <p:nvSpPr>
          <p:cNvPr id="7" name="Rectangle 6"/>
          <p:cNvSpPr/>
          <p:nvPr/>
        </p:nvSpPr>
        <p:spPr>
          <a:xfrm>
            <a:off x="628858" y="235885"/>
            <a:ext cx="8389915" cy="299512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 name="Connecteur droit avec flèche 17"/>
          <p:cNvCxnSpPr/>
          <p:nvPr/>
        </p:nvCxnSpPr>
        <p:spPr>
          <a:xfrm>
            <a:off x="2002152" y="1084970"/>
            <a:ext cx="149291" cy="55672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V="1">
            <a:off x="2067467" y="1150285"/>
            <a:ext cx="217714" cy="1866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H="1">
            <a:off x="4288153" y="1442645"/>
            <a:ext cx="214604" cy="199050"/>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H="1">
            <a:off x="4496348" y="1243591"/>
            <a:ext cx="818174" cy="430760"/>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a:off x="2624710" y="2458123"/>
            <a:ext cx="2437884" cy="69981"/>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32"/>
          <p:cNvCxnSpPr>
            <a:stCxn id="13" idx="5"/>
          </p:cNvCxnSpPr>
          <p:nvPr/>
        </p:nvCxnSpPr>
        <p:spPr>
          <a:xfrm>
            <a:off x="4524684" y="2278829"/>
            <a:ext cx="179859" cy="20262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a:stCxn id="14" idx="6"/>
          </p:cNvCxnSpPr>
          <p:nvPr/>
        </p:nvCxnSpPr>
        <p:spPr>
          <a:xfrm flipV="1">
            <a:off x="6178782" y="2213976"/>
            <a:ext cx="136850"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a:off x="7698342" y="2493113"/>
            <a:ext cx="186060" cy="5909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9" name="Ellipse 38"/>
          <p:cNvSpPr/>
          <p:nvPr/>
        </p:nvSpPr>
        <p:spPr>
          <a:xfrm>
            <a:off x="697278" y="3390725"/>
            <a:ext cx="1370189" cy="810670"/>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smtClean="0">
                <a:solidFill>
                  <a:schemeClr val="tx1"/>
                </a:solidFill>
                <a:latin typeface="Arial Narrow" charset="0"/>
                <a:ea typeface="Arial Narrow" charset="0"/>
                <a:cs typeface="Arial Narrow" charset="0"/>
              </a:rPr>
              <a:t>Récupération lexicale lente</a:t>
            </a:r>
            <a:endParaRPr lang="fr-FR" sz="1100" dirty="0">
              <a:solidFill>
                <a:schemeClr val="tx1"/>
              </a:solidFill>
              <a:latin typeface="Arial Narrow" charset="0"/>
              <a:ea typeface="Arial Narrow" charset="0"/>
              <a:cs typeface="Arial Narrow" charset="0"/>
            </a:endParaRPr>
          </a:p>
        </p:txBody>
      </p:sp>
      <p:sp>
        <p:nvSpPr>
          <p:cNvPr id="40" name="Ellipse 39"/>
          <p:cNvSpPr/>
          <p:nvPr/>
        </p:nvSpPr>
        <p:spPr>
          <a:xfrm>
            <a:off x="2121492" y="3431163"/>
            <a:ext cx="1261591" cy="770232"/>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smtClean="0">
                <a:solidFill>
                  <a:schemeClr val="tx1"/>
                </a:solidFill>
                <a:latin typeface="Arial Narrow" charset="0"/>
                <a:ea typeface="Arial Narrow" charset="0"/>
                <a:cs typeface="Arial Narrow" charset="0"/>
              </a:rPr>
              <a:t>Faible MCT verbale</a:t>
            </a:r>
            <a:endParaRPr lang="fr-FR" sz="1100" dirty="0">
              <a:solidFill>
                <a:schemeClr val="tx1"/>
              </a:solidFill>
              <a:latin typeface="Arial Narrow" charset="0"/>
              <a:ea typeface="Arial Narrow" charset="0"/>
              <a:cs typeface="Arial Narrow" charset="0"/>
            </a:endParaRPr>
          </a:p>
        </p:txBody>
      </p:sp>
      <p:sp>
        <p:nvSpPr>
          <p:cNvPr id="41" name="Ellipse 40"/>
          <p:cNvSpPr/>
          <p:nvPr/>
        </p:nvSpPr>
        <p:spPr>
          <a:xfrm>
            <a:off x="3459563" y="3433170"/>
            <a:ext cx="1369765" cy="768225"/>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chemeClr val="tx1"/>
                </a:solidFill>
                <a:latin typeface="Arial Narrow" charset="0"/>
                <a:ea typeface="Arial Narrow" charset="0"/>
                <a:cs typeface="Arial Narrow" charset="0"/>
              </a:rPr>
              <a:t>Faible conscience phonologique</a:t>
            </a:r>
            <a:endParaRPr lang="fr-FR" sz="1100" dirty="0">
              <a:solidFill>
                <a:schemeClr val="tx1"/>
              </a:solidFill>
              <a:latin typeface="Arial Narrow" charset="0"/>
              <a:ea typeface="Arial Narrow" charset="0"/>
              <a:cs typeface="Arial Narrow" charset="0"/>
            </a:endParaRPr>
          </a:p>
        </p:txBody>
      </p:sp>
      <p:sp>
        <p:nvSpPr>
          <p:cNvPr id="42" name="Ellipse 41"/>
          <p:cNvSpPr/>
          <p:nvPr/>
        </p:nvSpPr>
        <p:spPr>
          <a:xfrm>
            <a:off x="5436482" y="3816279"/>
            <a:ext cx="1063815" cy="802465"/>
          </a:xfrm>
          <a:prstGeom prst="ellipse">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chemeClr val="tx1"/>
                </a:solidFill>
                <a:latin typeface="Arial Narrow" charset="0"/>
                <a:ea typeface="Arial Narrow" charset="0"/>
                <a:cs typeface="Arial Narrow" charset="0"/>
              </a:rPr>
              <a:t>Trouble auditif</a:t>
            </a:r>
            <a:endParaRPr lang="fr-FR" sz="1100" dirty="0">
              <a:solidFill>
                <a:schemeClr val="tx1"/>
              </a:solidFill>
              <a:latin typeface="Arial Narrow" charset="0"/>
              <a:ea typeface="Arial Narrow" charset="0"/>
              <a:cs typeface="Arial Narrow" charset="0"/>
            </a:endParaRPr>
          </a:p>
        </p:txBody>
      </p:sp>
      <p:sp>
        <p:nvSpPr>
          <p:cNvPr id="43" name="Ellipse 42"/>
          <p:cNvSpPr/>
          <p:nvPr/>
        </p:nvSpPr>
        <p:spPr>
          <a:xfrm>
            <a:off x="6642891" y="3825062"/>
            <a:ext cx="979500" cy="762437"/>
          </a:xfrm>
          <a:prstGeom prst="ellipse">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chemeClr val="tx1"/>
                </a:solidFill>
                <a:latin typeface="Arial Narrow" charset="0"/>
                <a:ea typeface="Arial Narrow" charset="0"/>
                <a:cs typeface="Arial Narrow" charset="0"/>
              </a:rPr>
              <a:t>Trouble visuel</a:t>
            </a:r>
            <a:endParaRPr lang="fr-FR" sz="1100" dirty="0">
              <a:solidFill>
                <a:schemeClr val="tx1"/>
              </a:solidFill>
              <a:latin typeface="Arial Narrow" charset="0"/>
              <a:ea typeface="Arial Narrow" charset="0"/>
              <a:cs typeface="Arial Narrow" charset="0"/>
            </a:endParaRPr>
          </a:p>
        </p:txBody>
      </p:sp>
      <p:sp>
        <p:nvSpPr>
          <p:cNvPr id="44" name="Ellipse 43"/>
          <p:cNvSpPr/>
          <p:nvPr/>
        </p:nvSpPr>
        <p:spPr>
          <a:xfrm>
            <a:off x="7764985" y="3825062"/>
            <a:ext cx="1063486" cy="760450"/>
          </a:xfrm>
          <a:prstGeom prst="ellipse">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smtClean="0">
                <a:solidFill>
                  <a:schemeClr val="tx1"/>
                </a:solidFill>
                <a:latin typeface="Arial Narrow" charset="0"/>
                <a:ea typeface="Arial Narrow" charset="0"/>
                <a:cs typeface="Arial Narrow" charset="0"/>
              </a:rPr>
              <a:t>Trouble moteur</a:t>
            </a:r>
            <a:endParaRPr lang="fr-FR" sz="1100" dirty="0">
              <a:solidFill>
                <a:schemeClr val="tx1"/>
              </a:solidFill>
              <a:latin typeface="Arial Narrow" charset="0"/>
              <a:ea typeface="Arial Narrow" charset="0"/>
              <a:cs typeface="Arial Narrow" charset="0"/>
            </a:endParaRPr>
          </a:p>
        </p:txBody>
      </p:sp>
      <p:sp>
        <p:nvSpPr>
          <p:cNvPr id="45" name="Ellipse 44"/>
          <p:cNvSpPr/>
          <p:nvPr/>
        </p:nvSpPr>
        <p:spPr>
          <a:xfrm>
            <a:off x="3719513" y="4400440"/>
            <a:ext cx="1645672" cy="880192"/>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chemeClr val="tx1"/>
                </a:solidFill>
                <a:latin typeface="Arial Narrow" charset="0"/>
                <a:ea typeface="Arial Narrow" charset="0"/>
                <a:cs typeface="Arial Narrow" charset="0"/>
              </a:rPr>
              <a:t>Mauvaises </a:t>
            </a:r>
            <a:r>
              <a:rPr lang="fr-FR" sz="1100" smtClean="0">
                <a:solidFill>
                  <a:schemeClr val="tx1"/>
                </a:solidFill>
                <a:latin typeface="Arial Narrow" charset="0"/>
                <a:ea typeface="Arial Narrow" charset="0"/>
                <a:cs typeface="Arial Narrow" charset="0"/>
              </a:rPr>
              <a:t>correspondances graphèmes-phonèmes</a:t>
            </a:r>
            <a:endParaRPr lang="fr-FR" sz="1100" dirty="0">
              <a:solidFill>
                <a:schemeClr val="tx1"/>
              </a:solidFill>
              <a:latin typeface="Arial Narrow" charset="0"/>
              <a:ea typeface="Arial Narrow" charset="0"/>
              <a:cs typeface="Arial Narrow" charset="0"/>
            </a:endParaRPr>
          </a:p>
        </p:txBody>
      </p:sp>
      <p:sp>
        <p:nvSpPr>
          <p:cNvPr id="46" name="Rectangle 45"/>
          <p:cNvSpPr/>
          <p:nvPr/>
        </p:nvSpPr>
        <p:spPr>
          <a:xfrm>
            <a:off x="628857" y="3238791"/>
            <a:ext cx="8389915" cy="2110269"/>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llipse 46"/>
          <p:cNvSpPr/>
          <p:nvPr/>
        </p:nvSpPr>
        <p:spPr>
          <a:xfrm>
            <a:off x="628858" y="5423236"/>
            <a:ext cx="1373294" cy="771815"/>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chemeClr val="tx1"/>
                </a:solidFill>
                <a:latin typeface="Arial Narrow" charset="0"/>
                <a:ea typeface="Arial Narrow" charset="0"/>
                <a:cs typeface="Arial Narrow" charset="0"/>
              </a:rPr>
              <a:t>Dénomination lente</a:t>
            </a:r>
            <a:endParaRPr lang="fr-FR" sz="1100" dirty="0">
              <a:solidFill>
                <a:schemeClr val="tx1"/>
              </a:solidFill>
              <a:latin typeface="Arial Narrow" charset="0"/>
              <a:ea typeface="Arial Narrow" charset="0"/>
              <a:cs typeface="Arial Narrow" charset="0"/>
            </a:endParaRPr>
          </a:p>
        </p:txBody>
      </p:sp>
      <p:sp>
        <p:nvSpPr>
          <p:cNvPr id="48" name="Ellipse 47"/>
          <p:cNvSpPr/>
          <p:nvPr/>
        </p:nvSpPr>
        <p:spPr>
          <a:xfrm>
            <a:off x="2043740" y="5463674"/>
            <a:ext cx="1059425" cy="770232"/>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chemeClr val="tx1"/>
                </a:solidFill>
                <a:latin typeface="Arial Narrow" charset="0"/>
                <a:ea typeface="Arial Narrow" charset="0"/>
                <a:cs typeface="Arial Narrow" charset="0"/>
              </a:rPr>
              <a:t>Faible empan de chiffres</a:t>
            </a:r>
            <a:endParaRPr lang="fr-FR" sz="1100" dirty="0">
              <a:solidFill>
                <a:schemeClr val="tx1"/>
              </a:solidFill>
              <a:latin typeface="Arial Narrow" charset="0"/>
              <a:ea typeface="Arial Narrow" charset="0"/>
              <a:cs typeface="Arial Narrow" charset="0"/>
            </a:endParaRPr>
          </a:p>
        </p:txBody>
      </p:sp>
      <p:sp>
        <p:nvSpPr>
          <p:cNvPr id="49" name="Ellipse 48"/>
          <p:cNvSpPr/>
          <p:nvPr/>
        </p:nvSpPr>
        <p:spPr>
          <a:xfrm>
            <a:off x="3126091" y="5487445"/>
            <a:ext cx="1438186" cy="768225"/>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chemeClr val="tx1"/>
                </a:solidFill>
                <a:latin typeface="Arial Narrow" charset="0"/>
                <a:ea typeface="Arial Narrow" charset="0"/>
                <a:cs typeface="Arial Narrow" charset="0"/>
              </a:rPr>
              <a:t>Contrepèteries difficiles</a:t>
            </a:r>
            <a:endParaRPr lang="fr-FR" sz="1100" dirty="0">
              <a:solidFill>
                <a:schemeClr val="tx1"/>
              </a:solidFill>
              <a:latin typeface="Arial Narrow" charset="0"/>
              <a:ea typeface="Arial Narrow" charset="0"/>
              <a:cs typeface="Arial Narrow" charset="0"/>
            </a:endParaRPr>
          </a:p>
        </p:txBody>
      </p:sp>
      <p:sp>
        <p:nvSpPr>
          <p:cNvPr id="50" name="Ellipse 49"/>
          <p:cNvSpPr/>
          <p:nvPr/>
        </p:nvSpPr>
        <p:spPr>
          <a:xfrm>
            <a:off x="5658540" y="5392586"/>
            <a:ext cx="1319746" cy="824793"/>
          </a:xfrm>
          <a:prstGeom prst="ellipse">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chemeClr val="tx1"/>
                </a:solidFill>
                <a:latin typeface="Arial Narrow" charset="0"/>
                <a:ea typeface="Arial Narrow" charset="0"/>
                <a:cs typeface="Arial Narrow" charset="0"/>
              </a:rPr>
              <a:t>Faible discrimination de fréquences</a:t>
            </a:r>
            <a:endParaRPr lang="fr-FR" sz="1100" dirty="0">
              <a:solidFill>
                <a:schemeClr val="tx1"/>
              </a:solidFill>
              <a:latin typeface="Arial Narrow" charset="0"/>
              <a:ea typeface="Arial Narrow" charset="0"/>
              <a:cs typeface="Arial Narrow" charset="0"/>
            </a:endParaRPr>
          </a:p>
        </p:txBody>
      </p:sp>
      <p:sp>
        <p:nvSpPr>
          <p:cNvPr id="51" name="Ellipse 50"/>
          <p:cNvSpPr/>
          <p:nvPr/>
        </p:nvSpPr>
        <p:spPr>
          <a:xfrm>
            <a:off x="6807595" y="5410572"/>
            <a:ext cx="1030821" cy="762437"/>
          </a:xfrm>
          <a:prstGeom prst="ellipse">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chemeClr val="tx1"/>
                </a:solidFill>
                <a:latin typeface="Arial Narrow" charset="0"/>
                <a:ea typeface="Arial Narrow" charset="0"/>
                <a:cs typeface="Arial Narrow" charset="0"/>
              </a:rPr>
              <a:t>Faible détection de contrastes</a:t>
            </a:r>
            <a:endParaRPr lang="fr-FR" sz="1100" dirty="0">
              <a:solidFill>
                <a:schemeClr val="tx1"/>
              </a:solidFill>
              <a:latin typeface="Arial Narrow" charset="0"/>
              <a:ea typeface="Arial Narrow" charset="0"/>
              <a:cs typeface="Arial Narrow" charset="0"/>
            </a:endParaRPr>
          </a:p>
        </p:txBody>
      </p:sp>
      <p:sp>
        <p:nvSpPr>
          <p:cNvPr id="52" name="Ellipse 51"/>
          <p:cNvSpPr/>
          <p:nvPr/>
        </p:nvSpPr>
        <p:spPr>
          <a:xfrm>
            <a:off x="7877936" y="5413593"/>
            <a:ext cx="1133783" cy="781458"/>
          </a:xfrm>
          <a:prstGeom prst="ellipse">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chemeClr val="tx1"/>
                </a:solidFill>
                <a:latin typeface="Arial Narrow" charset="0"/>
                <a:ea typeface="Arial Narrow" charset="0"/>
                <a:cs typeface="Arial Narrow" charset="0"/>
              </a:rPr>
              <a:t>Maladresse</a:t>
            </a:r>
            <a:endParaRPr lang="fr-FR" sz="1100" dirty="0">
              <a:solidFill>
                <a:schemeClr val="tx1"/>
              </a:solidFill>
              <a:latin typeface="Arial Narrow" charset="0"/>
              <a:ea typeface="Arial Narrow" charset="0"/>
              <a:cs typeface="Arial Narrow" charset="0"/>
            </a:endParaRPr>
          </a:p>
        </p:txBody>
      </p:sp>
      <p:sp>
        <p:nvSpPr>
          <p:cNvPr id="53" name="Ellipse 52"/>
          <p:cNvSpPr/>
          <p:nvPr/>
        </p:nvSpPr>
        <p:spPr>
          <a:xfrm>
            <a:off x="4564961" y="5479676"/>
            <a:ext cx="1057470" cy="775993"/>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smtClean="0">
                <a:solidFill>
                  <a:schemeClr val="tx1"/>
                </a:solidFill>
                <a:latin typeface="Arial Narrow" charset="0"/>
                <a:ea typeface="Arial Narrow" charset="0"/>
                <a:cs typeface="Arial Narrow" charset="0"/>
              </a:rPr>
              <a:t>Lecture déficiente</a:t>
            </a:r>
            <a:endParaRPr lang="fr-FR" sz="1100" dirty="0">
              <a:solidFill>
                <a:schemeClr val="tx1"/>
              </a:solidFill>
              <a:latin typeface="Arial Narrow" charset="0"/>
              <a:ea typeface="Arial Narrow" charset="0"/>
              <a:cs typeface="Arial Narrow" charset="0"/>
            </a:endParaRPr>
          </a:p>
        </p:txBody>
      </p:sp>
      <p:cxnSp>
        <p:nvCxnSpPr>
          <p:cNvPr id="55" name="Connecteur droit avec flèche 54"/>
          <p:cNvCxnSpPr/>
          <p:nvPr/>
        </p:nvCxnSpPr>
        <p:spPr>
          <a:xfrm>
            <a:off x="1352826" y="4201395"/>
            <a:ext cx="0" cy="114766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6" name="Connecteur droit avec flèche 55"/>
          <p:cNvCxnSpPr/>
          <p:nvPr/>
        </p:nvCxnSpPr>
        <p:spPr>
          <a:xfrm flipH="1">
            <a:off x="3576919" y="4149667"/>
            <a:ext cx="78727" cy="131400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9" name="Connecteur droit avec flèche 58"/>
          <p:cNvCxnSpPr/>
          <p:nvPr/>
        </p:nvCxnSpPr>
        <p:spPr>
          <a:xfrm>
            <a:off x="2726334" y="4244921"/>
            <a:ext cx="690902" cy="127793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p:nvPr/>
        </p:nvCxnSpPr>
        <p:spPr>
          <a:xfrm>
            <a:off x="2642028" y="4244921"/>
            <a:ext cx="110259" cy="124252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6" name="Connecteur droit avec flèche 65"/>
          <p:cNvCxnSpPr/>
          <p:nvPr/>
        </p:nvCxnSpPr>
        <p:spPr>
          <a:xfrm>
            <a:off x="4011342" y="4217511"/>
            <a:ext cx="223230" cy="18292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8" name="Connecteur droit avec flèche 67"/>
          <p:cNvCxnSpPr/>
          <p:nvPr/>
        </p:nvCxnSpPr>
        <p:spPr>
          <a:xfrm flipH="1">
            <a:off x="1382372" y="2587201"/>
            <a:ext cx="515759" cy="73899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1" name="Connecteur droit avec flèche 70"/>
          <p:cNvCxnSpPr/>
          <p:nvPr/>
        </p:nvCxnSpPr>
        <p:spPr>
          <a:xfrm>
            <a:off x="2230316" y="2575767"/>
            <a:ext cx="466841" cy="7908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3" name="Connecteur droit avec flèche 72"/>
          <p:cNvCxnSpPr/>
          <p:nvPr/>
        </p:nvCxnSpPr>
        <p:spPr>
          <a:xfrm>
            <a:off x="2490124" y="2528927"/>
            <a:ext cx="1101353" cy="90223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628856" y="5349061"/>
            <a:ext cx="8389915" cy="92528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6" name="Connecteur droit avec flèche 75"/>
          <p:cNvCxnSpPr/>
          <p:nvPr/>
        </p:nvCxnSpPr>
        <p:spPr>
          <a:xfrm>
            <a:off x="5740435" y="2635637"/>
            <a:ext cx="270957" cy="1098401"/>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8" name="Connecteur droit avec flèche 77"/>
          <p:cNvCxnSpPr/>
          <p:nvPr/>
        </p:nvCxnSpPr>
        <p:spPr>
          <a:xfrm>
            <a:off x="6978286" y="2650172"/>
            <a:ext cx="62022" cy="1090663"/>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0" name="Connecteur droit avec flèche 79"/>
          <p:cNvCxnSpPr/>
          <p:nvPr/>
        </p:nvCxnSpPr>
        <p:spPr>
          <a:xfrm>
            <a:off x="6048806" y="2499145"/>
            <a:ext cx="749281" cy="1325917"/>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2" name="Connecteur droit avec flèche 81"/>
          <p:cNvCxnSpPr/>
          <p:nvPr/>
        </p:nvCxnSpPr>
        <p:spPr>
          <a:xfrm>
            <a:off x="8236982" y="3224049"/>
            <a:ext cx="0" cy="492154"/>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4" name="Connecteur droit avec flèche 83"/>
          <p:cNvCxnSpPr/>
          <p:nvPr/>
        </p:nvCxnSpPr>
        <p:spPr>
          <a:xfrm>
            <a:off x="6093003" y="4675157"/>
            <a:ext cx="11590" cy="635168"/>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6" name="Connecteur droit avec flèche 85"/>
          <p:cNvCxnSpPr/>
          <p:nvPr/>
        </p:nvCxnSpPr>
        <p:spPr>
          <a:xfrm>
            <a:off x="7186183" y="4656739"/>
            <a:ext cx="11590" cy="635168"/>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7" name="Connecteur droit avec flèche 86"/>
          <p:cNvCxnSpPr/>
          <p:nvPr/>
        </p:nvCxnSpPr>
        <p:spPr>
          <a:xfrm>
            <a:off x="8279363" y="4638321"/>
            <a:ext cx="11590" cy="635168"/>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8" name="Connecteur droit avec flèche 87"/>
          <p:cNvCxnSpPr/>
          <p:nvPr/>
        </p:nvCxnSpPr>
        <p:spPr>
          <a:xfrm>
            <a:off x="5093696" y="5126680"/>
            <a:ext cx="131002" cy="35299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0" name="ZoneTexte 89"/>
          <p:cNvSpPr txBox="1"/>
          <p:nvPr/>
        </p:nvSpPr>
        <p:spPr>
          <a:xfrm>
            <a:off x="150349" y="1137234"/>
            <a:ext cx="430887" cy="687048"/>
          </a:xfrm>
          <a:prstGeom prst="rect">
            <a:avLst/>
          </a:prstGeom>
          <a:noFill/>
        </p:spPr>
        <p:txBody>
          <a:bodyPr vert="vert270" wrap="none" rtlCol="0">
            <a:spAutoFit/>
          </a:bodyPr>
          <a:lstStyle/>
          <a:p>
            <a:r>
              <a:rPr lang="fr-FR" sz="1600" smtClean="0">
                <a:latin typeface="Arial Narrow" charset="0"/>
                <a:ea typeface="Arial Narrow" charset="0"/>
                <a:cs typeface="Arial Narrow" charset="0"/>
              </a:rPr>
              <a:t>Biologie</a:t>
            </a:r>
            <a:endParaRPr lang="fr-FR" sz="1600">
              <a:latin typeface="Arial Narrow" charset="0"/>
              <a:ea typeface="Arial Narrow" charset="0"/>
              <a:cs typeface="Arial Narrow" charset="0"/>
            </a:endParaRPr>
          </a:p>
        </p:txBody>
      </p:sp>
      <p:sp>
        <p:nvSpPr>
          <p:cNvPr id="91" name="ZoneTexte 90"/>
          <p:cNvSpPr txBox="1"/>
          <p:nvPr/>
        </p:nvSpPr>
        <p:spPr>
          <a:xfrm>
            <a:off x="148961" y="3683850"/>
            <a:ext cx="430887" cy="799258"/>
          </a:xfrm>
          <a:prstGeom prst="rect">
            <a:avLst/>
          </a:prstGeom>
          <a:noFill/>
        </p:spPr>
        <p:txBody>
          <a:bodyPr vert="vert270" wrap="none" rtlCol="0">
            <a:spAutoFit/>
          </a:bodyPr>
          <a:lstStyle/>
          <a:p>
            <a:r>
              <a:rPr lang="fr-FR" sz="1600" dirty="0" smtClean="0">
                <a:latin typeface="Arial Narrow" charset="0"/>
                <a:ea typeface="Arial Narrow" charset="0"/>
                <a:cs typeface="Arial Narrow" charset="0"/>
              </a:rPr>
              <a:t>Cognition</a:t>
            </a:r>
            <a:endParaRPr lang="fr-FR" sz="1600" dirty="0">
              <a:latin typeface="Arial Narrow" charset="0"/>
              <a:ea typeface="Arial Narrow" charset="0"/>
              <a:cs typeface="Arial Narrow" charset="0"/>
            </a:endParaRPr>
          </a:p>
        </p:txBody>
      </p:sp>
      <p:sp>
        <p:nvSpPr>
          <p:cNvPr id="92" name="ZoneTexte 91"/>
          <p:cNvSpPr txBox="1"/>
          <p:nvPr/>
        </p:nvSpPr>
        <p:spPr>
          <a:xfrm>
            <a:off x="156381" y="5017371"/>
            <a:ext cx="430887" cy="1200008"/>
          </a:xfrm>
          <a:prstGeom prst="rect">
            <a:avLst/>
          </a:prstGeom>
          <a:noFill/>
        </p:spPr>
        <p:txBody>
          <a:bodyPr vert="vert270" wrap="none" rtlCol="0">
            <a:spAutoFit/>
          </a:bodyPr>
          <a:lstStyle/>
          <a:p>
            <a:r>
              <a:rPr lang="fr-FR" sz="1600" smtClean="0">
                <a:latin typeface="Arial Narrow" charset="0"/>
                <a:ea typeface="Arial Narrow" charset="0"/>
                <a:cs typeface="Arial Narrow" charset="0"/>
              </a:rPr>
              <a:t>Comportement</a:t>
            </a:r>
            <a:endParaRPr lang="fr-FR" sz="1600" dirty="0">
              <a:latin typeface="Arial Narrow" charset="0"/>
              <a:ea typeface="Arial Narrow" charset="0"/>
              <a:cs typeface="Arial Narrow" charset="0"/>
            </a:endParaRPr>
          </a:p>
        </p:txBody>
      </p:sp>
      <p:sp>
        <p:nvSpPr>
          <p:cNvPr id="2" name="Ellipse 1"/>
          <p:cNvSpPr/>
          <p:nvPr/>
        </p:nvSpPr>
        <p:spPr>
          <a:xfrm>
            <a:off x="5235604" y="3647780"/>
            <a:ext cx="3794073" cy="1107236"/>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Ellipse 56"/>
          <p:cNvSpPr/>
          <p:nvPr/>
        </p:nvSpPr>
        <p:spPr>
          <a:xfrm>
            <a:off x="651419" y="3238398"/>
            <a:ext cx="4307226" cy="1154262"/>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Ellipse 57"/>
          <p:cNvSpPr/>
          <p:nvPr/>
        </p:nvSpPr>
        <p:spPr>
          <a:xfrm>
            <a:off x="4578679" y="5290541"/>
            <a:ext cx="1040341" cy="1081975"/>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p:cNvSpPr/>
          <p:nvPr/>
        </p:nvSpPr>
        <p:spPr>
          <a:xfrm>
            <a:off x="609790" y="5218254"/>
            <a:ext cx="2501899" cy="1154262"/>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Ellipse 61"/>
          <p:cNvSpPr/>
          <p:nvPr/>
        </p:nvSpPr>
        <p:spPr>
          <a:xfrm>
            <a:off x="3719514" y="4332010"/>
            <a:ext cx="1659390" cy="978315"/>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p:cNvSpPr/>
          <p:nvPr/>
        </p:nvSpPr>
        <p:spPr>
          <a:xfrm>
            <a:off x="718637" y="336602"/>
            <a:ext cx="1283515" cy="1154262"/>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Ellipse 63"/>
          <p:cNvSpPr/>
          <p:nvPr/>
        </p:nvSpPr>
        <p:spPr>
          <a:xfrm>
            <a:off x="-3141405" y="-4617337"/>
            <a:ext cx="1283515" cy="115426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Ellipse 64"/>
          <p:cNvSpPr/>
          <p:nvPr/>
        </p:nvSpPr>
        <p:spPr>
          <a:xfrm>
            <a:off x="5209006" y="317147"/>
            <a:ext cx="1638656" cy="1154262"/>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Ellipse 66"/>
          <p:cNvSpPr/>
          <p:nvPr/>
        </p:nvSpPr>
        <p:spPr>
          <a:xfrm>
            <a:off x="5632739" y="5273489"/>
            <a:ext cx="2251664" cy="1000856"/>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Titre 1"/>
          <p:cNvSpPr txBox="1">
            <a:spLocks/>
          </p:cNvSpPr>
          <p:nvPr/>
        </p:nvSpPr>
        <p:spPr>
          <a:xfrm>
            <a:off x="89707" y="6554950"/>
            <a:ext cx="8001515" cy="50302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200" dirty="0" smtClean="0">
                <a:latin typeface="Arial Narrow" charset="0"/>
                <a:ea typeface="Arial Narrow" charset="0"/>
                <a:cs typeface="Arial Narrow" charset="0"/>
              </a:rPr>
              <a:t>Modèle de la dyslexie développementale d'après Ramus (2005)</a:t>
            </a:r>
          </a:p>
        </p:txBody>
      </p:sp>
    </p:spTree>
    <p:extLst>
      <p:ext uri="{BB962C8B-B14F-4D97-AF65-F5344CB8AC3E}">
        <p14:creationId xmlns:p14="http://schemas.microsoft.com/office/powerpoint/2010/main" val="19488182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mph" presetSubtype="2" fill="hold" grpId="0" nodeType="clickEffect">
                                  <p:stCondLst>
                                    <p:cond delay="0"/>
                                  </p:stCondLst>
                                  <p:childTnLst>
                                    <p:animClr clrSpc="rgb" dir="cw">
                                      <p:cBhvr>
                                        <p:cTn id="28" dur="2000" fill="hold"/>
                                        <p:tgtEl>
                                          <p:spTgt spid="39"/>
                                        </p:tgtEl>
                                        <p:attrNameLst>
                                          <p:attrName>fillcolor</p:attrName>
                                        </p:attrNameLst>
                                      </p:cBhvr>
                                      <p:to>
                                        <a:schemeClr val="accent2"/>
                                      </p:to>
                                    </p:animClr>
                                    <p:set>
                                      <p:cBhvr>
                                        <p:cTn id="29" dur="2000" fill="hold"/>
                                        <p:tgtEl>
                                          <p:spTgt spid="39"/>
                                        </p:tgtEl>
                                        <p:attrNameLst>
                                          <p:attrName>fill.type</p:attrName>
                                        </p:attrNameLst>
                                      </p:cBhvr>
                                      <p:to>
                                        <p:strVal val="solid"/>
                                      </p:to>
                                    </p:set>
                                    <p:set>
                                      <p:cBhvr>
                                        <p:cTn id="30" dur="2000" fill="hold"/>
                                        <p:tgtEl>
                                          <p:spTgt spid="39"/>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40"/>
                                        </p:tgtEl>
                                        <p:attrNameLst>
                                          <p:attrName>fillcolor</p:attrName>
                                        </p:attrNameLst>
                                      </p:cBhvr>
                                      <p:to>
                                        <a:schemeClr val="accent2"/>
                                      </p:to>
                                    </p:animClr>
                                    <p:set>
                                      <p:cBhvr>
                                        <p:cTn id="35" dur="2000" fill="hold"/>
                                        <p:tgtEl>
                                          <p:spTgt spid="40"/>
                                        </p:tgtEl>
                                        <p:attrNameLst>
                                          <p:attrName>fill.type</p:attrName>
                                        </p:attrNameLst>
                                      </p:cBhvr>
                                      <p:to>
                                        <p:strVal val="solid"/>
                                      </p:to>
                                    </p:set>
                                    <p:set>
                                      <p:cBhvr>
                                        <p:cTn id="36" dur="2000" fill="hold"/>
                                        <p:tgtEl>
                                          <p:spTgt spid="40"/>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1" presetClass="emph" presetSubtype="2" fill="hold" nodeType="clickEffect">
                                  <p:stCondLst>
                                    <p:cond delay="0"/>
                                  </p:stCondLst>
                                  <p:childTnLst>
                                    <p:animClr clrSpc="rgb" dir="cw">
                                      <p:cBhvr>
                                        <p:cTn id="40" dur="2000" fill="hold"/>
                                        <p:tgtEl>
                                          <p:spTgt spid="41"/>
                                        </p:tgtEl>
                                        <p:attrNameLst>
                                          <p:attrName>fillcolor</p:attrName>
                                        </p:attrNameLst>
                                      </p:cBhvr>
                                      <p:to>
                                        <a:schemeClr val="accent2"/>
                                      </p:to>
                                    </p:animClr>
                                    <p:set>
                                      <p:cBhvr>
                                        <p:cTn id="41" dur="2000" fill="hold"/>
                                        <p:tgtEl>
                                          <p:spTgt spid="41"/>
                                        </p:tgtEl>
                                        <p:attrNameLst>
                                          <p:attrName>fill.type</p:attrName>
                                        </p:attrNameLst>
                                      </p:cBhvr>
                                      <p:to>
                                        <p:strVal val="solid"/>
                                      </p:to>
                                    </p:set>
                                    <p:set>
                                      <p:cBhvr>
                                        <p:cTn id="42" dur="2000" fill="hold"/>
                                        <p:tgtEl>
                                          <p:spTgt spid="41"/>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45"/>
                                        </p:tgtEl>
                                        <p:attrNameLst>
                                          <p:attrName>fillcolor</p:attrName>
                                        </p:attrNameLst>
                                      </p:cBhvr>
                                      <p:to>
                                        <a:schemeClr val="accent2"/>
                                      </p:to>
                                    </p:animClr>
                                    <p:set>
                                      <p:cBhvr>
                                        <p:cTn id="47" dur="2000" fill="hold"/>
                                        <p:tgtEl>
                                          <p:spTgt spid="45"/>
                                        </p:tgtEl>
                                        <p:attrNameLst>
                                          <p:attrName>fill.type</p:attrName>
                                        </p:attrNameLst>
                                      </p:cBhvr>
                                      <p:to>
                                        <p:strVal val="solid"/>
                                      </p:to>
                                    </p:set>
                                    <p:set>
                                      <p:cBhvr>
                                        <p:cTn id="48" dur="2000" fill="hold"/>
                                        <p:tgtEl>
                                          <p:spTgt spid="45"/>
                                        </p:tgtEl>
                                        <p:attrNameLst>
                                          <p:attrName>fill.on</p:attrName>
                                        </p:attrNameLst>
                                      </p:cBhvr>
                                      <p:to>
                                        <p:strVal val="true"/>
                                      </p:to>
                                    </p:set>
                                  </p:childTnLst>
                                </p:cTn>
                              </p:par>
                            </p:childTnLst>
                          </p:cTn>
                        </p:par>
                      </p:childTnLst>
                    </p:cTn>
                  </p:par>
                  <p:par>
                    <p:cTn id="49" fill="hold">
                      <p:stCondLst>
                        <p:cond delay="indefinite"/>
                      </p:stCondLst>
                      <p:childTnLst>
                        <p:par>
                          <p:cTn id="50" fill="hold">
                            <p:stCondLst>
                              <p:cond delay="0"/>
                            </p:stCondLst>
                            <p:childTnLst>
                              <p:par>
                                <p:cTn id="51" presetID="1" presetClass="emph" presetSubtype="2" fill="hold" nodeType="clickEffect">
                                  <p:stCondLst>
                                    <p:cond delay="0"/>
                                  </p:stCondLst>
                                  <p:childTnLst>
                                    <p:animClr clrSpc="rgb" dir="cw">
                                      <p:cBhvr>
                                        <p:cTn id="52" dur="2000" fill="hold"/>
                                        <p:tgtEl>
                                          <p:spTgt spid="53"/>
                                        </p:tgtEl>
                                        <p:attrNameLst>
                                          <p:attrName>fillcolor</p:attrName>
                                        </p:attrNameLst>
                                      </p:cBhvr>
                                      <p:to>
                                        <a:schemeClr val="accent2"/>
                                      </p:to>
                                    </p:animClr>
                                    <p:set>
                                      <p:cBhvr>
                                        <p:cTn id="53" dur="2000" fill="hold"/>
                                        <p:tgtEl>
                                          <p:spTgt spid="53"/>
                                        </p:tgtEl>
                                        <p:attrNameLst>
                                          <p:attrName>fill.type</p:attrName>
                                        </p:attrNameLst>
                                      </p:cBhvr>
                                      <p:to>
                                        <p:strVal val="solid"/>
                                      </p:to>
                                    </p:set>
                                    <p:set>
                                      <p:cBhvr>
                                        <p:cTn id="54" dur="2000" fill="hold"/>
                                        <p:tgtEl>
                                          <p:spTgt spid="5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2" grpId="0" animBg="1"/>
      <p:bldP spid="57" grpId="0" animBg="1"/>
      <p:bldP spid="58" grpId="0" animBg="1"/>
      <p:bldP spid="60" grpId="0" animBg="1"/>
      <p:bldP spid="62" grpId="0" animBg="1"/>
      <p:bldP spid="63" grpId="0" animBg="1"/>
      <p:bldP spid="65" grpId="0" animBg="1"/>
      <p:bldP spid="6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ChangeArrowheads="1"/>
          </p:cNvSpPr>
          <p:nvPr>
            <p:ph type="body" idx="1"/>
          </p:nvPr>
        </p:nvSpPr>
        <p:spPr>
          <a:xfrm>
            <a:off x="628650" y="544303"/>
            <a:ext cx="7990458" cy="535531"/>
          </a:xfrm>
          <a:noFill/>
        </p:spPr>
        <p:txBody>
          <a:bodyPr wrap="square">
            <a:spAutoFit/>
          </a:bodyPr>
          <a:lstStyle/>
          <a:p>
            <a:pPr marL="0" indent="0">
              <a:buNone/>
            </a:pPr>
            <a:r>
              <a:rPr lang="fr-BE" altLang="fr-FR" sz="1600" b="1" i="1" dirty="0" smtClean="0">
                <a:latin typeface="Arial Narrow" charset="0"/>
                <a:ea typeface="Arial Narrow" charset="0"/>
                <a:cs typeface="Arial Narrow" charset="0"/>
              </a:rPr>
              <a:t>Les </a:t>
            </a:r>
            <a:r>
              <a:rPr lang="fr-BE" altLang="fr-FR" sz="1600" b="1" i="1" dirty="0">
                <a:latin typeface="Arial Narrow" charset="0"/>
                <a:ea typeface="Arial Narrow" charset="0"/>
                <a:cs typeface="Arial Narrow" charset="0"/>
              </a:rPr>
              <a:t>personnes trisomiques 21 </a:t>
            </a:r>
            <a:r>
              <a:rPr lang="fr-BE" altLang="fr-FR" sz="1600" i="1" dirty="0">
                <a:latin typeface="Arial Narrow" charset="0"/>
                <a:ea typeface="Arial Narrow" charset="0"/>
                <a:cs typeface="Arial Narrow" charset="0"/>
              </a:rPr>
              <a:t>sont capables d’accéder à un bon niveau de lecture </a:t>
            </a:r>
            <a:r>
              <a:rPr lang="fr-BE" altLang="fr-FR" sz="1600" i="1" u="sng" dirty="0">
                <a:latin typeface="Arial Narrow" charset="0"/>
                <a:ea typeface="Arial Narrow" charset="0"/>
                <a:cs typeface="Arial Narrow" charset="0"/>
              </a:rPr>
              <a:t>mais</a:t>
            </a:r>
            <a:r>
              <a:rPr lang="fr-BE" altLang="fr-FR" sz="1600" i="1" dirty="0">
                <a:latin typeface="Arial Narrow" charset="0"/>
                <a:ea typeface="Arial Narrow" charset="0"/>
                <a:cs typeface="Arial Narrow" charset="0"/>
              </a:rPr>
              <a:t> quid de la conscience phonologique ? </a:t>
            </a:r>
            <a:r>
              <a:rPr lang="fr-BE" altLang="fr-FR" sz="1600" dirty="0">
                <a:latin typeface="Arial Narrow" charset="0"/>
                <a:ea typeface="Arial Narrow" charset="0"/>
                <a:cs typeface="Arial Narrow" charset="0"/>
                <a:sym typeface="Wingdings" charset="2"/>
              </a:rPr>
              <a:t> 2 positions :</a:t>
            </a:r>
            <a:endParaRPr lang="fr-FR" altLang="fr-FR" sz="1600" dirty="0">
              <a:latin typeface="Arial Narrow" charset="0"/>
              <a:ea typeface="Arial Narrow" charset="0"/>
              <a:cs typeface="Arial Narrow" charset="0"/>
            </a:endParaRPr>
          </a:p>
        </p:txBody>
      </p:sp>
      <p:sp>
        <p:nvSpPr>
          <p:cNvPr id="68613" name="Rectangle 5"/>
          <p:cNvSpPr>
            <a:spLocks noChangeArrowheads="1"/>
          </p:cNvSpPr>
          <p:nvPr/>
        </p:nvSpPr>
        <p:spPr bwMode="auto">
          <a:xfrm>
            <a:off x="628650" y="1335192"/>
            <a:ext cx="3744912" cy="1412875"/>
          </a:xfrm>
          <a:prstGeom prst="rect">
            <a:avLst/>
          </a:prstGeom>
          <a:noFill/>
          <a:ln w="19050">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20000"/>
              </a:spcBef>
              <a:buClr>
                <a:schemeClr val="hlink"/>
              </a:buClr>
              <a:buSzPct val="70000"/>
              <a:buFont typeface="Wingdings" charset="2"/>
              <a:buChar char="n"/>
              <a:defRPr sz="32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tx1"/>
              </a:buClr>
              <a:buChar char="–"/>
              <a:defRPr sz="28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70000"/>
              <a:buFont typeface="Wingdings" charset="2"/>
              <a:buChar char="n"/>
              <a:defRPr sz="24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tx1"/>
              </a:buClr>
              <a:buChar char="–"/>
              <a:defRPr sz="2000">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70000"/>
              <a:buFont typeface="Wingdings" charset="2"/>
              <a:buChar char="n"/>
              <a:defRPr sz="2000">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Tahoma" charset="0"/>
              </a:defRPr>
            </a:lvl9pPr>
          </a:lstStyle>
          <a:p>
            <a:pPr algn="ctr" eaLnBrk="1" hangingPunct="1">
              <a:buFont typeface="Wingdings" charset="2"/>
              <a:buNone/>
            </a:pPr>
            <a:r>
              <a:rPr lang="fr-BE" altLang="fr-FR" sz="1600" b="1" i="1" dirty="0">
                <a:effectLst/>
                <a:latin typeface="Arial Narrow" charset="0"/>
                <a:ea typeface="Arial Narrow" charset="0"/>
                <a:cs typeface="Arial Narrow" charset="0"/>
              </a:rPr>
              <a:t>Cossu et al. (1990, 1993) </a:t>
            </a:r>
          </a:p>
          <a:p>
            <a:pPr algn="ctr" eaLnBrk="1" hangingPunct="1">
              <a:buFont typeface="Wingdings" charset="2"/>
              <a:buNone/>
            </a:pPr>
            <a:r>
              <a:rPr lang="fr-BE" altLang="fr-FR" sz="1600" b="1" i="1" dirty="0">
                <a:effectLst/>
                <a:latin typeface="Arial Narrow" charset="0"/>
                <a:ea typeface="Arial Narrow" charset="0"/>
                <a:cs typeface="Arial Narrow" charset="0"/>
              </a:rPr>
              <a:t>Evans (1994)</a:t>
            </a:r>
          </a:p>
          <a:p>
            <a:pPr eaLnBrk="1" hangingPunct="1">
              <a:buClr>
                <a:schemeClr val="accent1">
                  <a:lumMod val="75000"/>
                </a:schemeClr>
              </a:buClr>
              <a:buFont typeface="Wingdings" charset="2"/>
              <a:buChar char="ü"/>
            </a:pPr>
            <a:r>
              <a:rPr lang="fr-BE" altLang="fr-FR" sz="1600" dirty="0">
                <a:effectLst/>
                <a:latin typeface="Arial Narrow" charset="0"/>
                <a:ea typeface="Arial Narrow" charset="0"/>
                <a:cs typeface="Arial Narrow" charset="0"/>
              </a:rPr>
              <a:t>Les enfants T21 sont capables de lire malgré de faibles résultats aux épreuves de </a:t>
            </a:r>
            <a:r>
              <a:rPr lang="fr-BE" altLang="fr-FR" sz="1600" dirty="0" err="1">
                <a:effectLst/>
                <a:latin typeface="Arial Narrow" charset="0"/>
                <a:ea typeface="Arial Narrow" charset="0"/>
                <a:cs typeface="Arial Narrow" charset="0"/>
              </a:rPr>
              <a:t>métaphonologie</a:t>
            </a:r>
            <a:r>
              <a:rPr lang="fr-BE" altLang="fr-FR" sz="1600" dirty="0">
                <a:effectLst/>
                <a:latin typeface="Arial Narrow" charset="0"/>
                <a:ea typeface="Arial Narrow" charset="0"/>
                <a:cs typeface="Arial Narrow" charset="0"/>
              </a:rPr>
              <a:t>.</a:t>
            </a:r>
            <a:endParaRPr lang="fr-FR" altLang="fr-FR" sz="1600" dirty="0">
              <a:effectLst/>
              <a:latin typeface="Arial Narrow" charset="0"/>
              <a:ea typeface="Arial Narrow" charset="0"/>
              <a:cs typeface="Arial Narrow" charset="0"/>
            </a:endParaRPr>
          </a:p>
        </p:txBody>
      </p:sp>
      <p:sp>
        <p:nvSpPr>
          <p:cNvPr id="68614" name="Rectangle 6"/>
          <p:cNvSpPr>
            <a:spLocks noChangeArrowheads="1"/>
          </p:cNvSpPr>
          <p:nvPr/>
        </p:nvSpPr>
        <p:spPr bwMode="auto">
          <a:xfrm>
            <a:off x="5115130" y="1335191"/>
            <a:ext cx="3744912" cy="1412875"/>
          </a:xfrm>
          <a:prstGeom prst="rect">
            <a:avLst/>
          </a:prstGeom>
          <a:noFill/>
          <a:ln w="19050">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20000"/>
              </a:spcBef>
              <a:buClr>
                <a:schemeClr val="hlink"/>
              </a:buClr>
              <a:buSzPct val="70000"/>
              <a:buFont typeface="Wingdings" charset="2"/>
              <a:buChar char="n"/>
              <a:defRPr sz="32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tx1"/>
              </a:buClr>
              <a:buChar char="–"/>
              <a:defRPr sz="28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70000"/>
              <a:buFont typeface="Wingdings" charset="2"/>
              <a:buChar char="n"/>
              <a:defRPr sz="24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tx1"/>
              </a:buClr>
              <a:buChar char="–"/>
              <a:defRPr sz="2000">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70000"/>
              <a:buFont typeface="Wingdings" charset="2"/>
              <a:buChar char="n"/>
              <a:defRPr sz="2000">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Tahoma" charset="0"/>
              </a:defRPr>
            </a:lvl9pPr>
          </a:lstStyle>
          <a:p>
            <a:pPr algn="ctr" eaLnBrk="1" hangingPunct="1">
              <a:buFont typeface="Wingdings" charset="2"/>
              <a:buNone/>
            </a:pPr>
            <a:r>
              <a:rPr lang="fr-BE" altLang="fr-FR" sz="1600" b="1" i="1" dirty="0">
                <a:effectLst/>
                <a:latin typeface="Arial Narrow" charset="0"/>
                <a:ea typeface="Arial Narrow" charset="0"/>
                <a:cs typeface="Arial Narrow" charset="0"/>
              </a:rPr>
              <a:t>Morton &amp; </a:t>
            </a:r>
            <a:r>
              <a:rPr lang="fr-BE" altLang="fr-FR" sz="1600" b="1" i="1" dirty="0" err="1">
                <a:effectLst/>
                <a:latin typeface="Arial Narrow" charset="0"/>
                <a:ea typeface="Arial Narrow" charset="0"/>
                <a:cs typeface="Arial Narrow" charset="0"/>
              </a:rPr>
              <a:t>Frith</a:t>
            </a:r>
            <a:r>
              <a:rPr lang="fr-BE" altLang="fr-FR" sz="1600" b="1" i="1" dirty="0">
                <a:effectLst/>
                <a:latin typeface="Arial Narrow" charset="0"/>
                <a:ea typeface="Arial Narrow" charset="0"/>
                <a:cs typeface="Arial Narrow" charset="0"/>
              </a:rPr>
              <a:t> (1993)</a:t>
            </a:r>
          </a:p>
          <a:p>
            <a:pPr algn="ctr" eaLnBrk="1" hangingPunct="1">
              <a:buFont typeface="Wingdings" charset="2"/>
              <a:buNone/>
            </a:pPr>
            <a:r>
              <a:rPr lang="fr-BE" altLang="fr-FR" sz="1600" b="1" i="1" dirty="0" err="1">
                <a:effectLst/>
                <a:latin typeface="Arial Narrow" charset="0"/>
                <a:ea typeface="Arial Narrow" charset="0"/>
                <a:cs typeface="Arial Narrow" charset="0"/>
              </a:rPr>
              <a:t>Cupples</a:t>
            </a:r>
            <a:r>
              <a:rPr lang="fr-BE" altLang="fr-FR" sz="1600" b="1" i="1" dirty="0">
                <a:effectLst/>
                <a:latin typeface="Arial Narrow" charset="0"/>
                <a:ea typeface="Arial Narrow" charset="0"/>
                <a:cs typeface="Arial Narrow" charset="0"/>
              </a:rPr>
              <a:t> &amp; </a:t>
            </a:r>
            <a:r>
              <a:rPr lang="fr-BE" altLang="fr-FR" sz="1600" b="1" i="1" dirty="0" err="1">
                <a:effectLst/>
                <a:latin typeface="Arial Narrow" charset="0"/>
                <a:ea typeface="Arial Narrow" charset="0"/>
                <a:cs typeface="Arial Narrow" charset="0"/>
              </a:rPr>
              <a:t>Iaconno</a:t>
            </a:r>
            <a:r>
              <a:rPr lang="fr-BE" altLang="fr-FR" sz="1600" b="1" i="1" dirty="0">
                <a:effectLst/>
                <a:latin typeface="Arial Narrow" charset="0"/>
                <a:ea typeface="Arial Narrow" charset="0"/>
                <a:cs typeface="Arial Narrow" charset="0"/>
              </a:rPr>
              <a:t> (2000)</a:t>
            </a:r>
          </a:p>
          <a:p>
            <a:pPr eaLnBrk="1" hangingPunct="1">
              <a:buClr>
                <a:schemeClr val="accent1">
                  <a:lumMod val="75000"/>
                </a:schemeClr>
              </a:buClr>
              <a:buFont typeface="Wingdings" charset="2"/>
              <a:buChar char="ü"/>
            </a:pPr>
            <a:r>
              <a:rPr lang="fr-BE" altLang="fr-FR" sz="1600" dirty="0">
                <a:effectLst/>
                <a:latin typeface="Arial Narrow" charset="0"/>
                <a:ea typeface="Arial Narrow" charset="0"/>
                <a:cs typeface="Arial Narrow" charset="0"/>
              </a:rPr>
              <a:t>Dans cette population également lecture et conscience phonologique sont étroitement liées.</a:t>
            </a:r>
            <a:endParaRPr lang="fr-FR" altLang="fr-FR" sz="1600" dirty="0">
              <a:effectLst/>
              <a:latin typeface="Arial Narrow" charset="0"/>
              <a:ea typeface="Arial Narrow" charset="0"/>
              <a:cs typeface="Arial Narrow" charset="0"/>
            </a:endParaRPr>
          </a:p>
        </p:txBody>
      </p:sp>
      <p:sp>
        <p:nvSpPr>
          <p:cNvPr id="68615" name="AutoShape 7"/>
          <p:cNvSpPr>
            <a:spLocks noChangeArrowheads="1"/>
          </p:cNvSpPr>
          <p:nvPr/>
        </p:nvSpPr>
        <p:spPr bwMode="auto">
          <a:xfrm>
            <a:off x="2594180" y="2777540"/>
            <a:ext cx="215900" cy="576262"/>
          </a:xfrm>
          <a:prstGeom prst="upDownArrow">
            <a:avLst>
              <a:gd name="adj1" fmla="val 50000"/>
              <a:gd name="adj2" fmla="val 5338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Arial Narrow" charset="0"/>
              <a:ea typeface="Arial Narrow" charset="0"/>
              <a:cs typeface="Arial Narrow" charset="0"/>
            </a:endParaRPr>
          </a:p>
        </p:txBody>
      </p:sp>
      <p:sp>
        <p:nvSpPr>
          <p:cNvPr id="68616" name="Rectangle 8"/>
          <p:cNvSpPr>
            <a:spLocks noChangeArrowheads="1"/>
          </p:cNvSpPr>
          <p:nvPr/>
        </p:nvSpPr>
        <p:spPr bwMode="auto">
          <a:xfrm>
            <a:off x="74817" y="3452227"/>
            <a:ext cx="4105275"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20000"/>
              </a:spcBef>
              <a:buClr>
                <a:schemeClr val="hlink"/>
              </a:buClr>
              <a:buSzPct val="70000"/>
              <a:buFont typeface="Wingdings" charset="2"/>
              <a:buChar char="n"/>
              <a:defRPr sz="32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tx1"/>
              </a:buClr>
              <a:buChar char="–"/>
              <a:defRPr sz="28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70000"/>
              <a:buFont typeface="Wingdings" charset="2"/>
              <a:buChar char="n"/>
              <a:defRPr sz="24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tx1"/>
              </a:buClr>
              <a:buChar char="–"/>
              <a:defRPr sz="2000">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70000"/>
              <a:buFont typeface="Wingdings" charset="2"/>
              <a:buChar char="n"/>
              <a:defRPr sz="2000">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Tahoma" charset="0"/>
              </a:defRPr>
            </a:lvl9pPr>
          </a:lstStyle>
          <a:p>
            <a:pPr algn="ctr" eaLnBrk="1" hangingPunct="1">
              <a:buFont typeface="Wingdings" charset="2"/>
              <a:buNone/>
            </a:pPr>
            <a:r>
              <a:rPr lang="fr-BE" altLang="fr-FR" sz="1600" b="1" i="1" dirty="0">
                <a:effectLst/>
                <a:latin typeface="Arial Narrow" charset="0"/>
                <a:ea typeface="Arial Narrow" charset="0"/>
                <a:cs typeface="Arial Narrow" charset="0"/>
              </a:rPr>
              <a:t>Morton &amp; </a:t>
            </a:r>
            <a:r>
              <a:rPr lang="fr-BE" altLang="fr-FR" sz="1600" b="1" i="1" dirty="0" err="1">
                <a:effectLst/>
                <a:latin typeface="Arial Narrow" charset="0"/>
                <a:ea typeface="Arial Narrow" charset="0"/>
                <a:cs typeface="Arial Narrow" charset="0"/>
              </a:rPr>
              <a:t>Frith</a:t>
            </a:r>
            <a:r>
              <a:rPr lang="fr-BE" altLang="fr-FR" sz="1600" b="1" i="1" dirty="0">
                <a:effectLst/>
                <a:latin typeface="Arial Narrow" charset="0"/>
                <a:ea typeface="Arial Narrow" charset="0"/>
                <a:cs typeface="Arial Narrow" charset="0"/>
              </a:rPr>
              <a:t> (1993)</a:t>
            </a:r>
          </a:p>
          <a:p>
            <a:pPr eaLnBrk="1" hangingPunct="1">
              <a:buClr>
                <a:schemeClr val="accent1">
                  <a:lumMod val="75000"/>
                </a:schemeClr>
              </a:buClr>
              <a:buFont typeface="Wingdings" charset="2"/>
              <a:buChar char="ü"/>
            </a:pPr>
            <a:r>
              <a:rPr lang="fr-BE" altLang="fr-FR" sz="1600" dirty="0">
                <a:effectLst/>
                <a:latin typeface="Arial Narrow" charset="0"/>
                <a:ea typeface="Arial Narrow" charset="0"/>
                <a:cs typeface="Arial Narrow" charset="0"/>
              </a:rPr>
              <a:t>compétence ≠ performance</a:t>
            </a:r>
          </a:p>
          <a:p>
            <a:pPr eaLnBrk="1" hangingPunct="1">
              <a:buClr>
                <a:schemeClr val="accent1">
                  <a:lumMod val="75000"/>
                </a:schemeClr>
              </a:buClr>
              <a:buFont typeface="Wingdings" charset="2"/>
              <a:buChar char="ü"/>
            </a:pPr>
            <a:r>
              <a:rPr lang="fr-BE" altLang="fr-FR" sz="1600" dirty="0">
                <a:effectLst/>
                <a:latin typeface="Arial Narrow" charset="0"/>
                <a:ea typeface="Arial Narrow" charset="0"/>
                <a:cs typeface="Arial Narrow" charset="0"/>
              </a:rPr>
              <a:t>Performances aux tâches </a:t>
            </a:r>
            <a:r>
              <a:rPr lang="fr-BE" altLang="fr-FR" sz="1600" dirty="0" err="1" smtClean="0">
                <a:effectLst/>
                <a:latin typeface="Arial Narrow" charset="0"/>
                <a:ea typeface="Arial Narrow" charset="0"/>
                <a:cs typeface="Arial Narrow" charset="0"/>
              </a:rPr>
              <a:t>métaphonologiques</a:t>
            </a:r>
            <a:r>
              <a:rPr lang="fr-BE" altLang="fr-FR" sz="1600" dirty="0" smtClean="0">
                <a:effectLst/>
                <a:latin typeface="Arial Narrow" charset="0"/>
                <a:ea typeface="Arial Narrow" charset="0"/>
                <a:cs typeface="Arial Narrow" charset="0"/>
              </a:rPr>
              <a:t> </a:t>
            </a:r>
            <a:r>
              <a:rPr lang="fr-BE" altLang="fr-FR" sz="1600" dirty="0">
                <a:effectLst/>
                <a:latin typeface="Arial Narrow" charset="0"/>
                <a:ea typeface="Arial Narrow" charset="0"/>
                <a:cs typeface="Arial Narrow" charset="0"/>
              </a:rPr>
              <a:t>ne requièrent pas seulement  un accès aux représentations </a:t>
            </a:r>
            <a:r>
              <a:rPr lang="fr-BE" altLang="fr-FR" sz="1600" dirty="0" smtClean="0">
                <a:effectLst/>
                <a:latin typeface="Arial Narrow" charset="0"/>
                <a:ea typeface="Arial Narrow" charset="0"/>
                <a:cs typeface="Arial Narrow" charset="0"/>
              </a:rPr>
              <a:t>phonologiques </a:t>
            </a:r>
            <a:r>
              <a:rPr lang="fr-BE" altLang="fr-FR" sz="1600" dirty="0">
                <a:effectLst/>
                <a:latin typeface="Arial Narrow" charset="0"/>
                <a:ea typeface="Arial Narrow" charset="0"/>
                <a:cs typeface="Arial Narrow" charset="0"/>
                <a:sym typeface="Wingdings" charset="2"/>
              </a:rPr>
              <a:t> quid de l’influence du niveau cognitif ?</a:t>
            </a:r>
            <a:endParaRPr lang="fr-FR" altLang="fr-FR" sz="1600" dirty="0">
              <a:effectLst/>
              <a:latin typeface="Arial Narrow" charset="0"/>
              <a:ea typeface="Arial Narrow" charset="0"/>
              <a:cs typeface="Arial Narrow" charset="0"/>
            </a:endParaRPr>
          </a:p>
        </p:txBody>
      </p:sp>
      <p:sp>
        <p:nvSpPr>
          <p:cNvPr id="68617" name="Rectangle 9"/>
          <p:cNvSpPr>
            <a:spLocks noChangeArrowheads="1"/>
          </p:cNvSpPr>
          <p:nvPr/>
        </p:nvSpPr>
        <p:spPr bwMode="auto">
          <a:xfrm>
            <a:off x="5281817" y="3709972"/>
            <a:ext cx="3744912" cy="142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20000"/>
              </a:spcBef>
              <a:buClr>
                <a:schemeClr val="hlink"/>
              </a:buClr>
              <a:buSzPct val="70000"/>
              <a:buFont typeface="Wingdings" charset="2"/>
              <a:buChar char="n"/>
              <a:defRPr sz="32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tx1"/>
              </a:buClr>
              <a:buChar char="–"/>
              <a:defRPr sz="28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70000"/>
              <a:buFont typeface="Wingdings" charset="2"/>
              <a:buChar char="n"/>
              <a:defRPr sz="24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tx1"/>
              </a:buClr>
              <a:buChar char="–"/>
              <a:defRPr sz="2000">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70000"/>
              <a:buFont typeface="Wingdings" charset="2"/>
              <a:buChar char="n"/>
              <a:defRPr sz="2000">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Tahoma" charset="0"/>
              </a:defRPr>
            </a:lvl9pPr>
          </a:lstStyle>
          <a:p>
            <a:pPr algn="ctr" eaLnBrk="1" hangingPunct="1">
              <a:buFont typeface="Wingdings" charset="2"/>
              <a:buNone/>
            </a:pPr>
            <a:r>
              <a:rPr lang="fr-BE" altLang="fr-FR" sz="1600" b="1" i="1" dirty="0">
                <a:effectLst/>
                <a:latin typeface="Arial Narrow" charset="0"/>
                <a:ea typeface="Arial Narrow" charset="0"/>
                <a:cs typeface="Arial Narrow" charset="0"/>
              </a:rPr>
              <a:t>Gombert (2002)</a:t>
            </a:r>
          </a:p>
          <a:p>
            <a:pPr eaLnBrk="1" hangingPunct="1">
              <a:buClr>
                <a:schemeClr val="accent1">
                  <a:lumMod val="75000"/>
                </a:schemeClr>
              </a:buClr>
              <a:buFont typeface="Wingdings" charset="2"/>
              <a:buChar char="ü"/>
            </a:pPr>
            <a:r>
              <a:rPr lang="fr-BE" altLang="fr-FR" sz="1600" dirty="0">
                <a:effectLst/>
                <a:latin typeface="Arial Narrow" charset="0"/>
                <a:ea typeface="Arial Narrow" charset="0"/>
                <a:cs typeface="Arial Narrow" charset="0"/>
              </a:rPr>
              <a:t>Les compétences </a:t>
            </a:r>
            <a:r>
              <a:rPr lang="fr-BE" altLang="fr-FR" sz="1600" dirty="0" err="1">
                <a:effectLst/>
                <a:latin typeface="Arial Narrow" charset="0"/>
                <a:ea typeface="Arial Narrow" charset="0"/>
                <a:cs typeface="Arial Narrow" charset="0"/>
              </a:rPr>
              <a:t>métaphono</a:t>
            </a:r>
            <a:r>
              <a:rPr lang="fr-BE" altLang="fr-FR" sz="1600" dirty="0">
                <a:effectLst/>
                <a:latin typeface="Arial Narrow" charset="0"/>
                <a:ea typeface="Arial Narrow" charset="0"/>
                <a:cs typeface="Arial Narrow" charset="0"/>
              </a:rPr>
              <a:t> des enfants T21 = faibles et &lt; </a:t>
            </a:r>
            <a:r>
              <a:rPr lang="fr-BE" altLang="fr-FR" sz="1600" dirty="0" smtClean="0">
                <a:effectLst/>
                <a:latin typeface="Arial Narrow" charset="0"/>
                <a:ea typeface="Arial Narrow" charset="0"/>
                <a:cs typeface="Arial Narrow" charset="0"/>
              </a:rPr>
              <a:t> </a:t>
            </a:r>
            <a:r>
              <a:rPr lang="fr-BE" altLang="fr-FR" sz="1600" dirty="0">
                <a:effectLst/>
                <a:latin typeface="Arial Narrow" charset="0"/>
                <a:ea typeface="Arial Narrow" charset="0"/>
                <a:cs typeface="Arial Narrow" charset="0"/>
              </a:rPr>
              <a:t>EN mais étroitement liées avec leur niveau de lecture</a:t>
            </a:r>
          </a:p>
          <a:p>
            <a:pPr eaLnBrk="1" hangingPunct="1">
              <a:buClr>
                <a:schemeClr val="accent1">
                  <a:lumMod val="75000"/>
                </a:schemeClr>
              </a:buClr>
              <a:buFont typeface="Wingdings" charset="2"/>
              <a:buChar char="ü"/>
            </a:pPr>
            <a:r>
              <a:rPr lang="fr-BE" altLang="fr-FR" sz="1600" dirty="0">
                <a:effectLst/>
                <a:latin typeface="Arial Narrow" charset="0"/>
                <a:ea typeface="Arial Narrow" charset="0"/>
                <a:cs typeface="Arial Narrow" charset="0"/>
              </a:rPr>
              <a:t>≠ selon les tâches proposées</a:t>
            </a:r>
          </a:p>
        </p:txBody>
      </p:sp>
      <p:sp>
        <p:nvSpPr>
          <p:cNvPr id="68618" name="AutoShape 10"/>
          <p:cNvSpPr>
            <a:spLocks noChangeArrowheads="1"/>
          </p:cNvSpPr>
          <p:nvPr/>
        </p:nvSpPr>
        <p:spPr bwMode="auto">
          <a:xfrm>
            <a:off x="4402776" y="4288840"/>
            <a:ext cx="647700" cy="288925"/>
          </a:xfrm>
          <a:prstGeom prst="leftRightArrow">
            <a:avLst>
              <a:gd name="adj1" fmla="val 50000"/>
              <a:gd name="adj2" fmla="val 448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Arial Narrow" charset="0"/>
              <a:ea typeface="Arial Narrow" charset="0"/>
              <a:cs typeface="Arial Narrow" charset="0"/>
            </a:endParaRPr>
          </a:p>
        </p:txBody>
      </p:sp>
      <p:sp>
        <p:nvSpPr>
          <p:cNvPr id="5" name="Ellipse 4"/>
          <p:cNvSpPr/>
          <p:nvPr/>
        </p:nvSpPr>
        <p:spPr>
          <a:xfrm>
            <a:off x="5178750" y="3538522"/>
            <a:ext cx="3922520" cy="2126999"/>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AutoShape 10"/>
          <p:cNvSpPr>
            <a:spLocks noChangeArrowheads="1"/>
          </p:cNvSpPr>
          <p:nvPr/>
        </p:nvSpPr>
        <p:spPr bwMode="auto">
          <a:xfrm rot="5400000">
            <a:off x="6808198" y="2984651"/>
            <a:ext cx="647700" cy="288925"/>
          </a:xfrm>
          <a:prstGeom prst="leftRightArrow">
            <a:avLst>
              <a:gd name="adj1" fmla="val 50000"/>
              <a:gd name="adj2" fmla="val 448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Arial Narrow" charset="0"/>
              <a:ea typeface="Arial Narrow" charset="0"/>
              <a:cs typeface="Arial Narrow" charset="0"/>
            </a:endParaRPr>
          </a:p>
        </p:txBody>
      </p:sp>
    </p:spTree>
    <p:extLst>
      <p:ext uri="{BB962C8B-B14F-4D97-AF65-F5344CB8AC3E}">
        <p14:creationId xmlns:p14="http://schemas.microsoft.com/office/powerpoint/2010/main" val="5797316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6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86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7" grpId="0"/>
      <p:bldP spid="68618" grpId="0" animBg="1"/>
      <p:bldP spid="5"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rme libre 4"/>
          <p:cNvSpPr/>
          <p:nvPr/>
        </p:nvSpPr>
        <p:spPr>
          <a:xfrm>
            <a:off x="612607" y="1015499"/>
            <a:ext cx="3943351" cy="2175670"/>
          </a:xfrm>
          <a:custGeom>
            <a:avLst/>
            <a:gdLst>
              <a:gd name="connsiteX0" fmla="*/ 0 w 2175669"/>
              <a:gd name="connsiteY0" fmla="*/ 0 h 3943350"/>
              <a:gd name="connsiteX1" fmla="*/ 1813050 w 2175669"/>
              <a:gd name="connsiteY1" fmla="*/ 0 h 3943350"/>
              <a:gd name="connsiteX2" fmla="*/ 2175669 w 2175669"/>
              <a:gd name="connsiteY2" fmla="*/ 362619 h 3943350"/>
              <a:gd name="connsiteX3" fmla="*/ 2175669 w 2175669"/>
              <a:gd name="connsiteY3" fmla="*/ 3943350 h 3943350"/>
              <a:gd name="connsiteX4" fmla="*/ 0 w 2175669"/>
              <a:gd name="connsiteY4" fmla="*/ 3943350 h 3943350"/>
              <a:gd name="connsiteX5" fmla="*/ 0 w 2175669"/>
              <a:gd name="connsiteY5" fmla="*/ 0 h 394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5669" h="3943350">
                <a:moveTo>
                  <a:pt x="0" y="3943349"/>
                </a:moveTo>
                <a:lnTo>
                  <a:pt x="0" y="657239"/>
                </a:lnTo>
                <a:cubicBezTo>
                  <a:pt x="0" y="294256"/>
                  <a:pt x="89574" y="1"/>
                  <a:pt x="200068" y="1"/>
                </a:cubicBezTo>
                <a:lnTo>
                  <a:pt x="2175669" y="1"/>
                </a:lnTo>
                <a:lnTo>
                  <a:pt x="2175669" y="3943349"/>
                </a:lnTo>
                <a:lnTo>
                  <a:pt x="0" y="3943349"/>
                </a:lnTo>
                <a:close/>
              </a:path>
            </a:pathLst>
          </a:custGeom>
        </p:spPr>
        <p:style>
          <a:lnRef idx="0">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113792" tIns="113791" rIns="113792" bIns="657711" numCol="1" spcCol="1270" anchor="ctr" anchorCtr="0">
            <a:noAutofit/>
          </a:bodyPr>
          <a:lstStyle/>
          <a:p>
            <a:pPr lvl="0" algn="ctr" defTabSz="711200">
              <a:lnSpc>
                <a:spcPct val="90000"/>
              </a:lnSpc>
              <a:spcBef>
                <a:spcPct val="0"/>
              </a:spcBef>
              <a:spcAft>
                <a:spcPct val="35000"/>
              </a:spcAft>
            </a:pPr>
            <a:r>
              <a:rPr lang="fr-BE" altLang="fr-FR" sz="1600" kern="1200" dirty="0" smtClean="0">
                <a:latin typeface="Arial Narrow" charset="0"/>
                <a:ea typeface="Arial Narrow" charset="0"/>
                <a:cs typeface="Arial Narrow" charset="0"/>
              </a:rPr>
              <a:t>Les pseudo-mots visuellement éloignés d’un mot existant sont moins bien lus que les pseudo-mots visuellement proches d’un mot connu.</a:t>
            </a:r>
            <a:endParaRPr lang="fr-FR" sz="1600" kern="1200" dirty="0">
              <a:latin typeface="Arial Narrow" charset="0"/>
              <a:ea typeface="Arial Narrow" charset="0"/>
              <a:cs typeface="Arial Narrow" charset="0"/>
            </a:endParaRPr>
          </a:p>
        </p:txBody>
      </p:sp>
      <p:sp>
        <p:nvSpPr>
          <p:cNvPr id="6" name="Forme libre 5"/>
          <p:cNvSpPr/>
          <p:nvPr/>
        </p:nvSpPr>
        <p:spPr>
          <a:xfrm>
            <a:off x="4555958" y="1015499"/>
            <a:ext cx="3943350" cy="2175669"/>
          </a:xfrm>
          <a:custGeom>
            <a:avLst/>
            <a:gdLst>
              <a:gd name="connsiteX0" fmla="*/ 0 w 3943350"/>
              <a:gd name="connsiteY0" fmla="*/ 0 h 2175669"/>
              <a:gd name="connsiteX1" fmla="*/ 3580731 w 3943350"/>
              <a:gd name="connsiteY1" fmla="*/ 0 h 2175669"/>
              <a:gd name="connsiteX2" fmla="*/ 3943350 w 3943350"/>
              <a:gd name="connsiteY2" fmla="*/ 362619 h 2175669"/>
              <a:gd name="connsiteX3" fmla="*/ 3943350 w 3943350"/>
              <a:gd name="connsiteY3" fmla="*/ 2175669 h 2175669"/>
              <a:gd name="connsiteX4" fmla="*/ 0 w 3943350"/>
              <a:gd name="connsiteY4" fmla="*/ 2175669 h 2175669"/>
              <a:gd name="connsiteX5" fmla="*/ 0 w 3943350"/>
              <a:gd name="connsiteY5" fmla="*/ 0 h 217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3350" h="2175669">
                <a:moveTo>
                  <a:pt x="0" y="0"/>
                </a:moveTo>
                <a:lnTo>
                  <a:pt x="3580731" y="0"/>
                </a:lnTo>
                <a:cubicBezTo>
                  <a:pt x="3781000" y="0"/>
                  <a:pt x="3943350" y="162350"/>
                  <a:pt x="3943350" y="362619"/>
                </a:cubicBezTo>
                <a:lnTo>
                  <a:pt x="3943350" y="2175669"/>
                </a:lnTo>
                <a:lnTo>
                  <a:pt x="0" y="2175669"/>
                </a:lnTo>
                <a:lnTo>
                  <a:pt x="0" y="0"/>
                </a:lnTo>
                <a:close/>
              </a:path>
            </a:pathLst>
          </a:custGeom>
        </p:spPr>
        <p:style>
          <a:lnRef idx="0">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113792" tIns="113792" rIns="113792" bIns="657710" numCol="1" spcCol="1270" anchor="ctr" anchorCtr="0">
            <a:noAutofit/>
          </a:bodyPr>
          <a:lstStyle/>
          <a:p>
            <a:pPr lvl="0" algn="ctr" defTabSz="711200">
              <a:lnSpc>
                <a:spcPct val="90000"/>
              </a:lnSpc>
              <a:spcBef>
                <a:spcPct val="0"/>
              </a:spcBef>
              <a:spcAft>
                <a:spcPct val="35000"/>
              </a:spcAft>
            </a:pPr>
            <a:r>
              <a:rPr lang="fr-BE" altLang="fr-FR" sz="1600" kern="1200" dirty="0" smtClean="0">
                <a:latin typeface="Arial Narrow" charset="0"/>
                <a:ea typeface="Arial Narrow" charset="0"/>
                <a:cs typeface="Arial Narrow" charset="0"/>
              </a:rPr>
              <a:t>Les pseudo-mots sans voisins orthographiques sont moins bien lus que les mots réguliers.</a:t>
            </a:r>
            <a:endParaRPr lang="fr-FR" sz="1600" kern="1200" dirty="0">
              <a:latin typeface="Arial Narrow" charset="0"/>
              <a:ea typeface="Arial Narrow" charset="0"/>
              <a:cs typeface="Arial Narrow" charset="0"/>
            </a:endParaRPr>
          </a:p>
        </p:txBody>
      </p:sp>
      <p:sp>
        <p:nvSpPr>
          <p:cNvPr id="7" name="Forme libre 6"/>
          <p:cNvSpPr/>
          <p:nvPr/>
        </p:nvSpPr>
        <p:spPr>
          <a:xfrm>
            <a:off x="612608" y="3191167"/>
            <a:ext cx="3943350" cy="2175670"/>
          </a:xfrm>
          <a:custGeom>
            <a:avLst/>
            <a:gdLst>
              <a:gd name="connsiteX0" fmla="*/ 0 w 3943350"/>
              <a:gd name="connsiteY0" fmla="*/ 0 h 2175669"/>
              <a:gd name="connsiteX1" fmla="*/ 3580731 w 3943350"/>
              <a:gd name="connsiteY1" fmla="*/ 0 h 2175669"/>
              <a:gd name="connsiteX2" fmla="*/ 3943350 w 3943350"/>
              <a:gd name="connsiteY2" fmla="*/ 362619 h 2175669"/>
              <a:gd name="connsiteX3" fmla="*/ 3943350 w 3943350"/>
              <a:gd name="connsiteY3" fmla="*/ 2175669 h 2175669"/>
              <a:gd name="connsiteX4" fmla="*/ 0 w 3943350"/>
              <a:gd name="connsiteY4" fmla="*/ 2175669 h 2175669"/>
              <a:gd name="connsiteX5" fmla="*/ 0 w 3943350"/>
              <a:gd name="connsiteY5" fmla="*/ 0 h 217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3350" h="2175669">
                <a:moveTo>
                  <a:pt x="3943350" y="2175669"/>
                </a:moveTo>
                <a:lnTo>
                  <a:pt x="362619" y="2175669"/>
                </a:lnTo>
                <a:cubicBezTo>
                  <a:pt x="162350" y="2175669"/>
                  <a:pt x="0" y="2013319"/>
                  <a:pt x="0" y="1813050"/>
                </a:cubicBezTo>
                <a:lnTo>
                  <a:pt x="0" y="0"/>
                </a:lnTo>
                <a:lnTo>
                  <a:pt x="3943350" y="0"/>
                </a:lnTo>
                <a:lnTo>
                  <a:pt x="3943350" y="2175669"/>
                </a:lnTo>
                <a:close/>
              </a:path>
            </a:pathLst>
          </a:custGeom>
        </p:spPr>
        <p:style>
          <a:lnRef idx="0">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113791" tIns="657710" rIns="113792" bIns="113793" numCol="1" spcCol="1270" anchor="ctr" anchorCtr="0">
            <a:noAutofit/>
          </a:bodyPr>
          <a:lstStyle/>
          <a:p>
            <a:pPr lvl="0" algn="ctr" defTabSz="711200">
              <a:lnSpc>
                <a:spcPct val="90000"/>
              </a:lnSpc>
              <a:spcBef>
                <a:spcPct val="0"/>
              </a:spcBef>
              <a:spcAft>
                <a:spcPct val="35000"/>
              </a:spcAft>
            </a:pPr>
            <a:r>
              <a:rPr lang="fr-BE" altLang="fr-FR" sz="1600" kern="1200" dirty="0" smtClean="0">
                <a:latin typeface="Arial Narrow" charset="0"/>
                <a:ea typeface="Arial Narrow" charset="0"/>
                <a:cs typeface="Arial Narrow" charset="0"/>
                <a:sym typeface="Wingdings" charset="2"/>
              </a:rPr>
              <a:t>Utilisation d’analogies avec les mots connus pour lire des pseudo-mots.</a:t>
            </a:r>
            <a:endParaRPr lang="fr-FR" sz="1600" kern="1200" dirty="0">
              <a:latin typeface="Arial Narrow" charset="0"/>
              <a:ea typeface="Arial Narrow" charset="0"/>
              <a:cs typeface="Arial Narrow" charset="0"/>
            </a:endParaRPr>
          </a:p>
        </p:txBody>
      </p:sp>
      <p:sp>
        <p:nvSpPr>
          <p:cNvPr id="8" name="Forme libre 7"/>
          <p:cNvSpPr/>
          <p:nvPr/>
        </p:nvSpPr>
        <p:spPr>
          <a:xfrm>
            <a:off x="4555957" y="3191167"/>
            <a:ext cx="3943351" cy="2175670"/>
          </a:xfrm>
          <a:custGeom>
            <a:avLst/>
            <a:gdLst>
              <a:gd name="connsiteX0" fmla="*/ 0 w 2175669"/>
              <a:gd name="connsiteY0" fmla="*/ 0 h 3943350"/>
              <a:gd name="connsiteX1" fmla="*/ 1813050 w 2175669"/>
              <a:gd name="connsiteY1" fmla="*/ 0 h 3943350"/>
              <a:gd name="connsiteX2" fmla="*/ 2175669 w 2175669"/>
              <a:gd name="connsiteY2" fmla="*/ 362619 h 3943350"/>
              <a:gd name="connsiteX3" fmla="*/ 2175669 w 2175669"/>
              <a:gd name="connsiteY3" fmla="*/ 3943350 h 3943350"/>
              <a:gd name="connsiteX4" fmla="*/ 0 w 2175669"/>
              <a:gd name="connsiteY4" fmla="*/ 3943350 h 3943350"/>
              <a:gd name="connsiteX5" fmla="*/ 0 w 2175669"/>
              <a:gd name="connsiteY5" fmla="*/ 0 h 394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5669" h="3943350">
                <a:moveTo>
                  <a:pt x="2175669" y="1"/>
                </a:moveTo>
                <a:lnTo>
                  <a:pt x="2175669" y="3286111"/>
                </a:lnTo>
                <a:cubicBezTo>
                  <a:pt x="2175669" y="3649094"/>
                  <a:pt x="2086095" y="3943349"/>
                  <a:pt x="1975601" y="3943349"/>
                </a:cubicBezTo>
                <a:lnTo>
                  <a:pt x="0" y="3943349"/>
                </a:lnTo>
                <a:lnTo>
                  <a:pt x="0" y="1"/>
                </a:lnTo>
                <a:lnTo>
                  <a:pt x="2175669" y="1"/>
                </a:lnTo>
                <a:close/>
              </a:path>
            </a:pathLst>
          </a:custGeom>
        </p:spPr>
        <p:style>
          <a:lnRef idx="0">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113793" tIns="657710" rIns="113792" bIns="113793" numCol="1" spcCol="1270" anchor="ctr" anchorCtr="0">
            <a:noAutofit/>
          </a:bodyPr>
          <a:lstStyle/>
          <a:p>
            <a:pPr lvl="0" algn="ctr" defTabSz="711200">
              <a:lnSpc>
                <a:spcPct val="90000"/>
              </a:lnSpc>
              <a:spcBef>
                <a:spcPct val="0"/>
              </a:spcBef>
              <a:spcAft>
                <a:spcPct val="35000"/>
              </a:spcAft>
            </a:pPr>
            <a:r>
              <a:rPr lang="fr-BE" altLang="fr-FR" sz="1600" kern="1200" dirty="0" smtClean="0">
                <a:latin typeface="Arial Narrow" charset="0"/>
                <a:ea typeface="Arial Narrow" charset="0"/>
                <a:cs typeface="Arial Narrow" charset="0"/>
                <a:sym typeface="Wingdings" charset="2"/>
              </a:rPr>
              <a:t>Difficultés lors de l’application de règles de correspondance </a:t>
            </a:r>
            <a:r>
              <a:rPr lang="fr-BE" altLang="fr-FR" sz="1600" kern="1200" dirty="0" err="1" smtClean="0">
                <a:latin typeface="Arial Narrow" charset="0"/>
                <a:ea typeface="Arial Narrow" charset="0"/>
                <a:cs typeface="Arial Narrow" charset="0"/>
                <a:sym typeface="Wingdings" charset="2"/>
              </a:rPr>
              <a:t>grapho-phonologiques</a:t>
            </a:r>
            <a:r>
              <a:rPr lang="fr-BE" altLang="fr-FR" sz="1600" kern="1200" dirty="0" smtClean="0">
                <a:latin typeface="Arial Narrow" charset="0"/>
                <a:ea typeface="Arial Narrow" charset="0"/>
                <a:cs typeface="Arial Narrow" charset="0"/>
                <a:sym typeface="Wingdings" charset="2"/>
              </a:rPr>
              <a:t> aux items n’ayant pas de relation lexicale avec les mots connus</a:t>
            </a:r>
            <a:endParaRPr lang="fr-FR" sz="1600" kern="1200" dirty="0">
              <a:latin typeface="Arial Narrow" charset="0"/>
              <a:ea typeface="Arial Narrow" charset="0"/>
              <a:cs typeface="Arial Narrow" charset="0"/>
            </a:endParaRPr>
          </a:p>
        </p:txBody>
      </p:sp>
      <p:sp>
        <p:nvSpPr>
          <p:cNvPr id="9" name="Forme libre 8"/>
          <p:cNvSpPr/>
          <p:nvPr/>
        </p:nvSpPr>
        <p:spPr>
          <a:xfrm>
            <a:off x="3372952" y="2647250"/>
            <a:ext cx="2366010" cy="1087834"/>
          </a:xfrm>
          <a:custGeom>
            <a:avLst/>
            <a:gdLst>
              <a:gd name="connsiteX0" fmla="*/ 0 w 2366010"/>
              <a:gd name="connsiteY0" fmla="*/ 181309 h 1087834"/>
              <a:gd name="connsiteX1" fmla="*/ 181309 w 2366010"/>
              <a:gd name="connsiteY1" fmla="*/ 0 h 1087834"/>
              <a:gd name="connsiteX2" fmla="*/ 2184701 w 2366010"/>
              <a:gd name="connsiteY2" fmla="*/ 0 h 1087834"/>
              <a:gd name="connsiteX3" fmla="*/ 2366010 w 2366010"/>
              <a:gd name="connsiteY3" fmla="*/ 181309 h 1087834"/>
              <a:gd name="connsiteX4" fmla="*/ 2366010 w 2366010"/>
              <a:gd name="connsiteY4" fmla="*/ 906525 h 1087834"/>
              <a:gd name="connsiteX5" fmla="*/ 2184701 w 2366010"/>
              <a:gd name="connsiteY5" fmla="*/ 1087834 h 1087834"/>
              <a:gd name="connsiteX6" fmla="*/ 181309 w 2366010"/>
              <a:gd name="connsiteY6" fmla="*/ 1087834 h 1087834"/>
              <a:gd name="connsiteX7" fmla="*/ 0 w 2366010"/>
              <a:gd name="connsiteY7" fmla="*/ 906525 h 1087834"/>
              <a:gd name="connsiteX8" fmla="*/ 0 w 2366010"/>
              <a:gd name="connsiteY8" fmla="*/ 181309 h 108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6010" h="1087834">
                <a:moveTo>
                  <a:pt x="0" y="181309"/>
                </a:moveTo>
                <a:cubicBezTo>
                  <a:pt x="0" y="81175"/>
                  <a:pt x="81175" y="0"/>
                  <a:pt x="181309" y="0"/>
                </a:cubicBezTo>
                <a:lnTo>
                  <a:pt x="2184701" y="0"/>
                </a:lnTo>
                <a:cubicBezTo>
                  <a:pt x="2284835" y="0"/>
                  <a:pt x="2366010" y="81175"/>
                  <a:pt x="2366010" y="181309"/>
                </a:cubicBezTo>
                <a:lnTo>
                  <a:pt x="2366010" y="906525"/>
                </a:lnTo>
                <a:cubicBezTo>
                  <a:pt x="2366010" y="1006659"/>
                  <a:pt x="2284835" y="1087834"/>
                  <a:pt x="2184701" y="1087834"/>
                </a:cubicBezTo>
                <a:lnTo>
                  <a:pt x="181309" y="1087834"/>
                </a:lnTo>
                <a:cubicBezTo>
                  <a:pt x="81175" y="1087834"/>
                  <a:pt x="0" y="1006659"/>
                  <a:pt x="0" y="906525"/>
                </a:cubicBezTo>
                <a:lnTo>
                  <a:pt x="0" y="181309"/>
                </a:lnTo>
                <a:close/>
              </a:path>
            </a:pathLst>
          </a:custGeom>
        </p:spPr>
        <p:style>
          <a:lnRef idx="0">
            <a:schemeClr val="lt1">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129304" tIns="129304" rIns="129304" bIns="129304" numCol="1" spcCol="1270" anchor="ctr" anchorCtr="0">
            <a:noAutofit/>
          </a:bodyPr>
          <a:lstStyle/>
          <a:p>
            <a:pPr lvl="0" algn="ctr" defTabSz="889000">
              <a:lnSpc>
                <a:spcPct val="90000"/>
              </a:lnSpc>
              <a:spcBef>
                <a:spcPct val="0"/>
              </a:spcBef>
              <a:spcAft>
                <a:spcPct val="35000"/>
              </a:spcAft>
            </a:pPr>
            <a:r>
              <a:rPr lang="fr-FR" sz="2000" kern="1200" dirty="0" smtClean="0">
                <a:latin typeface="Arial Narrow" charset="0"/>
                <a:ea typeface="Arial Narrow" charset="0"/>
                <a:cs typeface="Arial Narrow" charset="0"/>
              </a:rPr>
              <a:t>La position intermédiaire de Gombert (2002)</a:t>
            </a:r>
            <a:endParaRPr lang="fr-FR" sz="2000" kern="1200" dirty="0">
              <a:latin typeface="Arial Narrow" charset="0"/>
              <a:ea typeface="Arial Narrow" charset="0"/>
              <a:cs typeface="Arial Narrow" charset="0"/>
            </a:endParaRPr>
          </a:p>
        </p:txBody>
      </p:sp>
    </p:spTree>
    <p:extLst>
      <p:ext uri="{BB962C8B-B14F-4D97-AF65-F5344CB8AC3E}">
        <p14:creationId xmlns:p14="http://schemas.microsoft.com/office/powerpoint/2010/main" val="18635242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7"/>
                                        </p:tgtEl>
                                        <p:attrNameLst>
                                          <p:attrName>fillcolor</p:attrName>
                                        </p:attrNameLst>
                                      </p:cBhvr>
                                      <p:to>
                                        <a:schemeClr val="accent2"/>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2000" fill="hold"/>
                                        <p:tgtEl>
                                          <p:spTgt spid="8"/>
                                        </p:tgtEl>
                                        <p:attrNameLst>
                                          <p:attrName>fillcolor</p:attrName>
                                        </p:attrNameLst>
                                      </p:cBhvr>
                                      <p:to>
                                        <a:schemeClr val="accent2"/>
                                      </p:to>
                                    </p:animClr>
                                    <p:set>
                                      <p:cBhvr>
                                        <p:cTn id="13" dur="2000" fill="hold"/>
                                        <p:tgtEl>
                                          <p:spTgt spid="8"/>
                                        </p:tgtEl>
                                        <p:attrNameLst>
                                          <p:attrName>fill.type</p:attrName>
                                        </p:attrNameLst>
                                      </p:cBhvr>
                                      <p:to>
                                        <p:strVal val="solid"/>
                                      </p:to>
                                    </p:set>
                                    <p:set>
                                      <p:cBhvr>
                                        <p:cTn id="14"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1808" y="6531540"/>
            <a:ext cx="2150332" cy="276999"/>
          </a:xfrm>
          <a:prstGeom prst="rect">
            <a:avLst/>
          </a:prstGeom>
          <a:noFill/>
        </p:spPr>
        <p:txBody>
          <a:bodyPr wrap="none" rtlCol="0">
            <a:spAutoFit/>
          </a:bodyPr>
          <a:lstStyle/>
          <a:p>
            <a:r>
              <a:rPr lang="fr-FR" sz="1200" dirty="0" smtClean="0">
                <a:latin typeface="Arial Narrow" charset="0"/>
                <a:ea typeface="Arial Narrow" charset="0"/>
                <a:cs typeface="Arial Narrow" charset="0"/>
              </a:rPr>
              <a:t>Méta-analyse de </a:t>
            </a:r>
            <a:r>
              <a:rPr lang="fr-FR" sz="1200" dirty="0" err="1" smtClean="0">
                <a:latin typeface="Arial Narrow" charset="0"/>
                <a:ea typeface="Arial Narrow" charset="0"/>
                <a:cs typeface="Arial Narrow" charset="0"/>
              </a:rPr>
              <a:t>Naes</a:t>
            </a:r>
            <a:r>
              <a:rPr lang="fr-FR" sz="1200" dirty="0" smtClean="0">
                <a:latin typeface="Arial Narrow" charset="0"/>
                <a:ea typeface="Arial Narrow" charset="0"/>
                <a:cs typeface="Arial Narrow" charset="0"/>
              </a:rPr>
              <a:t> et al. (2012)</a:t>
            </a:r>
            <a:endParaRPr lang="fr-FR" sz="1200" dirty="0">
              <a:latin typeface="Arial Narrow" charset="0"/>
              <a:ea typeface="Arial Narrow" charset="0"/>
              <a:cs typeface="Arial Narrow" charset="0"/>
            </a:endParaRPr>
          </a:p>
        </p:txBody>
      </p:sp>
      <p:graphicFrame>
        <p:nvGraphicFramePr>
          <p:cNvPr id="4" name="Diagramme 3"/>
          <p:cNvGraphicFramePr/>
          <p:nvPr>
            <p:extLst>
              <p:ext uri="{D42A27DB-BD31-4B8C-83A1-F6EECF244321}">
                <p14:modId xmlns:p14="http://schemas.microsoft.com/office/powerpoint/2010/main" val="604250384"/>
              </p:ext>
            </p:extLst>
          </p:nvPr>
        </p:nvGraphicFramePr>
        <p:xfrm>
          <a:off x="436880" y="167640"/>
          <a:ext cx="831088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me 4"/>
          <p:cNvGraphicFramePr/>
          <p:nvPr>
            <p:extLst>
              <p:ext uri="{D42A27DB-BD31-4B8C-83A1-F6EECF244321}">
                <p14:modId xmlns:p14="http://schemas.microsoft.com/office/powerpoint/2010/main" val="613956381"/>
              </p:ext>
            </p:extLst>
          </p:nvPr>
        </p:nvGraphicFramePr>
        <p:xfrm>
          <a:off x="436880" y="3418840"/>
          <a:ext cx="8310880" cy="15087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Flèche vers le bas 6"/>
          <p:cNvSpPr/>
          <p:nvPr/>
        </p:nvSpPr>
        <p:spPr>
          <a:xfrm>
            <a:off x="2241980" y="1778000"/>
            <a:ext cx="379300" cy="396240"/>
          </a:xfrm>
          <a:prstGeom prst="downArrow">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436880" y="2209542"/>
            <a:ext cx="8209280" cy="1077218"/>
          </a:xfrm>
          <a:prstGeom prst="rect">
            <a:avLst/>
          </a:prstGeom>
          <a:noFill/>
        </p:spPr>
        <p:txBody>
          <a:bodyPr wrap="square" rtlCol="0">
            <a:spAutoFit/>
          </a:bodyPr>
          <a:lstStyle/>
          <a:p>
            <a:r>
              <a:rPr lang="fr-FR" sz="1600" dirty="0" smtClean="0">
                <a:latin typeface="Arial Narrow" charset="0"/>
                <a:ea typeface="Arial Narrow" charset="0"/>
                <a:cs typeface="Arial Narrow" charset="0"/>
              </a:rPr>
              <a:t>Un certain niveau de vocabulaire est nécessaire pour comprendre les tâches de décodage de non-mots</a:t>
            </a:r>
          </a:p>
          <a:p>
            <a:endParaRPr lang="fr-FR" sz="1600" dirty="0" smtClean="0">
              <a:latin typeface="Arial Narrow" charset="0"/>
              <a:ea typeface="Arial Narrow" charset="0"/>
              <a:cs typeface="Arial Narrow" charset="0"/>
            </a:endParaRPr>
          </a:p>
          <a:p>
            <a:r>
              <a:rPr lang="fr-FR" sz="1600" dirty="0" smtClean="0">
                <a:latin typeface="Arial Narrow" charset="0"/>
                <a:ea typeface="Arial Narrow" charset="0"/>
                <a:cs typeface="Arial Narrow" charset="0"/>
              </a:rPr>
              <a:t>➠ les ET21 (faible niveau de vocabulaire) essaient probablement de décoder les non-mots comme des mots réels qu'ils ont précédemment vus</a:t>
            </a:r>
            <a:endParaRPr lang="fr-FR" sz="1600" dirty="0">
              <a:latin typeface="Arial Narrow" charset="0"/>
              <a:ea typeface="Arial Narrow" charset="0"/>
              <a:cs typeface="Arial Narrow" charset="0"/>
            </a:endParaRPr>
          </a:p>
        </p:txBody>
      </p:sp>
      <p:sp>
        <p:nvSpPr>
          <p:cNvPr id="10" name="Flèche vers le bas 9"/>
          <p:cNvSpPr/>
          <p:nvPr/>
        </p:nvSpPr>
        <p:spPr>
          <a:xfrm>
            <a:off x="2262300" y="5029200"/>
            <a:ext cx="379300" cy="396240"/>
          </a:xfrm>
          <a:prstGeom prst="downArrow">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223520" y="5419020"/>
            <a:ext cx="8209280" cy="584775"/>
          </a:xfrm>
          <a:prstGeom prst="rect">
            <a:avLst/>
          </a:prstGeom>
          <a:noFill/>
        </p:spPr>
        <p:txBody>
          <a:bodyPr wrap="square" rtlCol="0">
            <a:spAutoFit/>
          </a:bodyPr>
          <a:lstStyle/>
          <a:p>
            <a:r>
              <a:rPr lang="fr-FR" sz="1600" dirty="0" smtClean="0">
                <a:latin typeface="Arial Narrow" charset="0"/>
                <a:ea typeface="Arial Narrow" charset="0"/>
                <a:cs typeface="Arial Narrow" charset="0"/>
              </a:rPr>
              <a:t>Les ET21 peuvent avoir atteint un niveau de conscience phonologique qui leur permet de décoder des non-mots mais qui ne leur permet pas de réussir les tests de conscience phonologique</a:t>
            </a:r>
            <a:endParaRPr lang="fr-FR" sz="1600" dirty="0">
              <a:latin typeface="Arial Narrow" charset="0"/>
              <a:ea typeface="Arial Narrow" charset="0"/>
              <a:cs typeface="Arial Narrow" charset="0"/>
            </a:endParaRPr>
          </a:p>
        </p:txBody>
      </p:sp>
    </p:spTree>
    <p:extLst>
      <p:ext uri="{BB962C8B-B14F-4D97-AF65-F5344CB8AC3E}">
        <p14:creationId xmlns:p14="http://schemas.microsoft.com/office/powerpoint/2010/main" val="60060709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avec flèche vers le bas 3"/>
          <p:cNvSpPr/>
          <p:nvPr/>
        </p:nvSpPr>
        <p:spPr>
          <a:xfrm>
            <a:off x="707353" y="186613"/>
            <a:ext cx="7900737" cy="994318"/>
          </a:xfrm>
          <a:prstGeom prst="downArrow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fr-FR" sz="1600" dirty="0" smtClean="0">
                <a:solidFill>
                  <a:schemeClr val="tx1"/>
                </a:solidFill>
                <a:latin typeface="Arial Narrow" charset="0"/>
                <a:ea typeface="Arial Narrow" charset="0"/>
                <a:cs typeface="Arial Narrow" charset="0"/>
              </a:rPr>
              <a:t>Essai d'un programme d'apprentissage de la lecture basé sur des habiletés phonologiques</a:t>
            </a:r>
            <a:endParaRPr lang="fr-FR" sz="1600" dirty="0">
              <a:ln w="0"/>
              <a:solidFill>
                <a:schemeClr val="tx1"/>
              </a:solidFill>
              <a:latin typeface="Arial Narrow" charset="0"/>
              <a:ea typeface="Arial Narrow" charset="0"/>
              <a:cs typeface="Arial Narrow" charset="0"/>
            </a:endParaRPr>
          </a:p>
        </p:txBody>
      </p:sp>
      <p:sp>
        <p:nvSpPr>
          <p:cNvPr id="3" name="ZoneTexte 2"/>
          <p:cNvSpPr txBox="1"/>
          <p:nvPr/>
        </p:nvSpPr>
        <p:spPr>
          <a:xfrm>
            <a:off x="111968" y="6426316"/>
            <a:ext cx="2131096" cy="276999"/>
          </a:xfrm>
          <a:prstGeom prst="rect">
            <a:avLst/>
          </a:prstGeom>
          <a:noFill/>
        </p:spPr>
        <p:txBody>
          <a:bodyPr wrap="none" rtlCol="0">
            <a:spAutoFit/>
          </a:bodyPr>
          <a:lstStyle/>
          <a:p>
            <a:r>
              <a:rPr lang="fr-FR" sz="1200" dirty="0" smtClean="0">
                <a:latin typeface="Arial Narrow" charset="0"/>
                <a:ea typeface="Arial Narrow" charset="0"/>
                <a:cs typeface="Arial Narrow" charset="0"/>
              </a:rPr>
              <a:t>Etude de </a:t>
            </a:r>
            <a:r>
              <a:rPr lang="fr-FR" sz="1200" dirty="0" err="1" smtClean="0">
                <a:latin typeface="Arial Narrow" charset="0"/>
                <a:ea typeface="Arial Narrow" charset="0"/>
                <a:cs typeface="Arial Narrow" charset="0"/>
              </a:rPr>
              <a:t>Baylis</a:t>
            </a:r>
            <a:r>
              <a:rPr lang="fr-FR" sz="1200" dirty="0" smtClean="0">
                <a:latin typeface="Arial Narrow" charset="0"/>
                <a:ea typeface="Arial Narrow" charset="0"/>
                <a:cs typeface="Arial Narrow" charset="0"/>
              </a:rPr>
              <a:t> &amp; </a:t>
            </a:r>
            <a:r>
              <a:rPr lang="fr-FR" sz="1200" dirty="0" err="1" smtClean="0">
                <a:latin typeface="Arial Narrow" charset="0"/>
                <a:ea typeface="Arial Narrow" charset="0"/>
                <a:cs typeface="Arial Narrow" charset="0"/>
              </a:rPr>
              <a:t>SnowlIng</a:t>
            </a:r>
            <a:r>
              <a:rPr lang="fr-FR" sz="1200" dirty="0" smtClean="0">
                <a:latin typeface="Arial Narrow" charset="0"/>
                <a:ea typeface="Arial Narrow" charset="0"/>
                <a:cs typeface="Arial Narrow" charset="0"/>
              </a:rPr>
              <a:t> (2011)</a:t>
            </a:r>
            <a:endParaRPr lang="fr-FR" sz="1200" dirty="0">
              <a:latin typeface="Arial Narrow" charset="0"/>
              <a:ea typeface="Arial Narrow" charset="0"/>
              <a:cs typeface="Arial Narrow" charset="0"/>
            </a:endParaRPr>
          </a:p>
        </p:txBody>
      </p:sp>
      <p:sp>
        <p:nvSpPr>
          <p:cNvPr id="11" name="Forme libre 10"/>
          <p:cNvSpPr/>
          <p:nvPr/>
        </p:nvSpPr>
        <p:spPr>
          <a:xfrm>
            <a:off x="561077" y="1232533"/>
            <a:ext cx="8012514" cy="5106049"/>
          </a:xfrm>
          <a:custGeom>
            <a:avLst/>
            <a:gdLst>
              <a:gd name="connsiteX0" fmla="*/ 0 w 8012514"/>
              <a:gd name="connsiteY0" fmla="*/ 2553025 h 5106049"/>
              <a:gd name="connsiteX1" fmla="*/ 4006257 w 8012514"/>
              <a:gd name="connsiteY1" fmla="*/ 0 h 5106049"/>
              <a:gd name="connsiteX2" fmla="*/ 8012514 w 8012514"/>
              <a:gd name="connsiteY2" fmla="*/ 2553025 h 5106049"/>
              <a:gd name="connsiteX3" fmla="*/ 4006257 w 8012514"/>
              <a:gd name="connsiteY3" fmla="*/ 5106050 h 5106049"/>
              <a:gd name="connsiteX4" fmla="*/ 0 w 8012514"/>
              <a:gd name="connsiteY4" fmla="*/ 2553025 h 5106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2514" h="5106049">
                <a:moveTo>
                  <a:pt x="0" y="2553025"/>
                </a:moveTo>
                <a:cubicBezTo>
                  <a:pt x="0" y="1143028"/>
                  <a:pt x="1793662" y="0"/>
                  <a:pt x="4006257" y="0"/>
                </a:cubicBezTo>
                <a:cubicBezTo>
                  <a:pt x="6218852" y="0"/>
                  <a:pt x="8012514" y="1143028"/>
                  <a:pt x="8012514" y="2553025"/>
                </a:cubicBezTo>
                <a:cubicBezTo>
                  <a:pt x="8012514" y="3963022"/>
                  <a:pt x="6218852" y="5106050"/>
                  <a:pt x="4006257" y="5106050"/>
                </a:cubicBezTo>
                <a:cubicBezTo>
                  <a:pt x="1793662" y="5106050"/>
                  <a:pt x="0" y="3963022"/>
                  <a:pt x="0" y="2553025"/>
                </a:cubicBez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txBody>
          <a:bodyPr spcFirstLastPara="0" vert="horz" wrap="square" lIns="2705639" tIns="354870" rIns="2705638" bIns="4184408" numCol="1" spcCol="1270" anchor="ctr" anchorCtr="0">
            <a:noAutofit/>
          </a:bodyPr>
          <a:lstStyle/>
          <a:p>
            <a:pPr lvl="0" algn="ctr" defTabSz="622300">
              <a:lnSpc>
                <a:spcPct val="90000"/>
              </a:lnSpc>
              <a:spcBef>
                <a:spcPct val="0"/>
              </a:spcBef>
              <a:spcAft>
                <a:spcPct val="35000"/>
              </a:spcAft>
            </a:pPr>
            <a:r>
              <a:rPr lang="fr-FR" sz="1400" i="1" kern="1200" dirty="0" smtClean="0">
                <a:solidFill>
                  <a:schemeClr val="tx1"/>
                </a:solidFill>
                <a:latin typeface="Arial Narrow" charset="0"/>
                <a:ea typeface="Arial Narrow" charset="0"/>
                <a:cs typeface="Arial Narrow" charset="0"/>
              </a:rPr>
              <a:t>Peut-on espérer une généralisation des gains au décodage mesuré par la lecture de non-mots?</a:t>
            </a:r>
            <a:endParaRPr lang="fr-FR" sz="1400" kern="1200" dirty="0">
              <a:solidFill>
                <a:schemeClr val="tx1"/>
              </a:solidFill>
            </a:endParaRPr>
          </a:p>
        </p:txBody>
      </p:sp>
      <p:sp>
        <p:nvSpPr>
          <p:cNvPr id="12" name="Forme libre 11"/>
          <p:cNvSpPr/>
          <p:nvPr/>
        </p:nvSpPr>
        <p:spPr>
          <a:xfrm>
            <a:off x="1026372" y="2473507"/>
            <a:ext cx="7081924" cy="3900612"/>
          </a:xfrm>
          <a:custGeom>
            <a:avLst/>
            <a:gdLst>
              <a:gd name="connsiteX0" fmla="*/ 0 w 7081924"/>
              <a:gd name="connsiteY0" fmla="*/ 1950306 h 3900612"/>
              <a:gd name="connsiteX1" fmla="*/ 3540962 w 7081924"/>
              <a:gd name="connsiteY1" fmla="*/ 0 h 3900612"/>
              <a:gd name="connsiteX2" fmla="*/ 7081924 w 7081924"/>
              <a:gd name="connsiteY2" fmla="*/ 1950306 h 3900612"/>
              <a:gd name="connsiteX3" fmla="*/ 3540962 w 7081924"/>
              <a:gd name="connsiteY3" fmla="*/ 3900612 h 3900612"/>
              <a:gd name="connsiteX4" fmla="*/ 0 w 7081924"/>
              <a:gd name="connsiteY4" fmla="*/ 1950306 h 3900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1924" h="3900612">
                <a:moveTo>
                  <a:pt x="0" y="1950306"/>
                </a:moveTo>
                <a:cubicBezTo>
                  <a:pt x="0" y="873182"/>
                  <a:pt x="1585343" y="0"/>
                  <a:pt x="3540962" y="0"/>
                </a:cubicBezTo>
                <a:cubicBezTo>
                  <a:pt x="5496581" y="0"/>
                  <a:pt x="7081924" y="873182"/>
                  <a:pt x="7081924" y="1950306"/>
                </a:cubicBezTo>
                <a:cubicBezTo>
                  <a:pt x="7081924" y="3027430"/>
                  <a:pt x="5496581" y="3900612"/>
                  <a:pt x="3540962" y="3900612"/>
                </a:cubicBezTo>
                <a:cubicBezTo>
                  <a:pt x="1585343" y="3900612"/>
                  <a:pt x="0" y="3027430"/>
                  <a:pt x="0" y="1950306"/>
                </a:cubicBez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shade val="80000"/>
              <a:hueOff val="174641"/>
              <a:satOff val="-3128"/>
              <a:lumOff val="13293"/>
              <a:alphaOff val="0"/>
            </a:schemeClr>
          </a:fillRef>
          <a:effectRef idx="2">
            <a:schemeClr val="accent1">
              <a:shade val="80000"/>
              <a:hueOff val="174641"/>
              <a:satOff val="-3128"/>
              <a:lumOff val="13293"/>
              <a:alphaOff val="0"/>
            </a:schemeClr>
          </a:effectRef>
          <a:fontRef idx="minor">
            <a:schemeClr val="lt1"/>
          </a:fontRef>
        </p:style>
        <p:txBody>
          <a:bodyPr spcFirstLastPara="0" vert="horz" wrap="square" lIns="1990442" tIns="343356" rIns="1990442" bIns="3025028" numCol="1" spcCol="1270" anchor="ctr" anchorCtr="0">
            <a:noAutofit/>
          </a:bodyPr>
          <a:lstStyle/>
          <a:p>
            <a:pPr lvl="0" algn="ctr" defTabSz="622300">
              <a:lnSpc>
                <a:spcPct val="90000"/>
              </a:lnSpc>
              <a:spcBef>
                <a:spcPct val="0"/>
              </a:spcBef>
              <a:spcAft>
                <a:spcPct val="35000"/>
              </a:spcAft>
            </a:pPr>
            <a:r>
              <a:rPr lang="fr-FR" sz="1400" i="1" kern="1200" dirty="0" smtClean="0">
                <a:solidFill>
                  <a:schemeClr val="tx1"/>
                </a:solidFill>
                <a:latin typeface="Arial Narrow" charset="0"/>
                <a:ea typeface="Arial Narrow" charset="0"/>
                <a:cs typeface="Arial Narrow" charset="0"/>
              </a:rPr>
              <a:t>Ce programme permettrait-il également d'avoir des gains au niveau des habiletés </a:t>
            </a:r>
            <a:r>
              <a:rPr lang="fr-FR" sz="1400" i="1" kern="1200" smtClean="0">
                <a:solidFill>
                  <a:schemeClr val="tx1"/>
                </a:solidFill>
                <a:latin typeface="Arial Narrow" charset="0"/>
                <a:ea typeface="Arial Narrow" charset="0"/>
                <a:cs typeface="Arial Narrow" charset="0"/>
              </a:rPr>
              <a:t>alphabétiques (</a:t>
            </a:r>
            <a:r>
              <a:rPr lang="fr-FR" sz="1400" i="1" kern="1200" dirty="0" smtClean="0">
                <a:solidFill>
                  <a:schemeClr val="tx1"/>
                </a:solidFill>
                <a:latin typeface="Arial Narrow" charset="0"/>
                <a:ea typeface="Arial Narrow" charset="0"/>
                <a:cs typeface="Arial Narrow" charset="0"/>
              </a:rPr>
              <a:t>correspondance lettres-sons et conscience phonologique ?)</a:t>
            </a:r>
            <a:endParaRPr lang="fr-FR" sz="1400" kern="1200" dirty="0">
              <a:solidFill>
                <a:schemeClr val="tx1"/>
              </a:solidFill>
            </a:endParaRPr>
          </a:p>
        </p:txBody>
      </p:sp>
      <p:sp>
        <p:nvSpPr>
          <p:cNvPr id="13" name="Forme libre 12"/>
          <p:cNvSpPr/>
          <p:nvPr/>
        </p:nvSpPr>
        <p:spPr>
          <a:xfrm>
            <a:off x="3290822" y="3785557"/>
            <a:ext cx="2553024" cy="2553024"/>
          </a:xfrm>
          <a:custGeom>
            <a:avLst/>
            <a:gdLst>
              <a:gd name="connsiteX0" fmla="*/ 0 w 2553024"/>
              <a:gd name="connsiteY0" fmla="*/ 1276512 h 2553024"/>
              <a:gd name="connsiteX1" fmla="*/ 1276512 w 2553024"/>
              <a:gd name="connsiteY1" fmla="*/ 0 h 2553024"/>
              <a:gd name="connsiteX2" fmla="*/ 2553024 w 2553024"/>
              <a:gd name="connsiteY2" fmla="*/ 1276512 h 2553024"/>
              <a:gd name="connsiteX3" fmla="*/ 1276512 w 2553024"/>
              <a:gd name="connsiteY3" fmla="*/ 2553024 h 2553024"/>
              <a:gd name="connsiteX4" fmla="*/ 0 w 2553024"/>
              <a:gd name="connsiteY4" fmla="*/ 1276512 h 2553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3024" h="2553024">
                <a:moveTo>
                  <a:pt x="0" y="1276512"/>
                </a:moveTo>
                <a:cubicBezTo>
                  <a:pt x="0" y="571514"/>
                  <a:pt x="571514" y="0"/>
                  <a:pt x="1276512" y="0"/>
                </a:cubicBezTo>
                <a:cubicBezTo>
                  <a:pt x="1981510" y="0"/>
                  <a:pt x="2553024" y="571514"/>
                  <a:pt x="2553024" y="1276512"/>
                </a:cubicBezTo>
                <a:cubicBezTo>
                  <a:pt x="2553024" y="1981510"/>
                  <a:pt x="1981510" y="2553024"/>
                  <a:pt x="1276512" y="2553024"/>
                </a:cubicBezTo>
                <a:cubicBezTo>
                  <a:pt x="571514" y="2553024"/>
                  <a:pt x="0" y="1981510"/>
                  <a:pt x="0" y="1276512"/>
                </a:cubicBez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shade val="80000"/>
              <a:hueOff val="349281"/>
              <a:satOff val="-6256"/>
              <a:lumOff val="26585"/>
              <a:alphaOff val="0"/>
            </a:schemeClr>
          </a:fillRef>
          <a:effectRef idx="2">
            <a:schemeClr val="accent1">
              <a:shade val="80000"/>
              <a:hueOff val="349281"/>
              <a:satOff val="-6256"/>
              <a:lumOff val="26585"/>
              <a:alphaOff val="0"/>
            </a:schemeClr>
          </a:effectRef>
          <a:fontRef idx="minor">
            <a:schemeClr val="lt1"/>
          </a:fontRef>
        </p:style>
        <p:txBody>
          <a:bodyPr spcFirstLastPara="0" vert="horz" wrap="square" lIns="473450" tIns="737824" rIns="473450" bIns="737824" numCol="1" spcCol="1270" anchor="ctr" anchorCtr="0">
            <a:noAutofit/>
          </a:bodyPr>
          <a:lstStyle/>
          <a:p>
            <a:pPr lvl="0" algn="ctr" defTabSz="622300">
              <a:lnSpc>
                <a:spcPct val="90000"/>
              </a:lnSpc>
              <a:spcBef>
                <a:spcPct val="0"/>
              </a:spcBef>
              <a:spcAft>
                <a:spcPct val="35000"/>
              </a:spcAft>
            </a:pPr>
            <a:r>
              <a:rPr lang="fr-FR" sz="1400" i="1" kern="1200" dirty="0" smtClean="0">
                <a:solidFill>
                  <a:schemeClr val="tx1"/>
                </a:solidFill>
                <a:latin typeface="Arial Narrow" charset="0"/>
                <a:ea typeface="Arial Narrow" charset="0"/>
                <a:cs typeface="Arial Narrow" charset="0"/>
              </a:rPr>
              <a:t>Est-il possible de conceptualiser un programme d'intervention de lecture efficace qui améliorerait les capacités de lecture des ET21 ?</a:t>
            </a:r>
            <a:endParaRPr lang="fr-FR" sz="1400" kern="1200" dirty="0">
              <a:solidFill>
                <a:schemeClr val="tx1"/>
              </a:solidFill>
            </a:endParaRPr>
          </a:p>
        </p:txBody>
      </p:sp>
    </p:spTree>
    <p:extLst>
      <p:ext uri="{BB962C8B-B14F-4D97-AF65-F5344CB8AC3E}">
        <p14:creationId xmlns:p14="http://schemas.microsoft.com/office/powerpoint/2010/main" val="1115852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429472722"/>
              </p:ext>
            </p:extLst>
          </p:nvPr>
        </p:nvGraphicFramePr>
        <p:xfrm>
          <a:off x="273934" y="-67011"/>
          <a:ext cx="8395504" cy="1879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lèche vers le bas 2"/>
          <p:cNvSpPr/>
          <p:nvPr/>
        </p:nvSpPr>
        <p:spPr>
          <a:xfrm>
            <a:off x="3997124" y="1466836"/>
            <a:ext cx="474562" cy="578532"/>
          </a:xfrm>
          <a:prstGeom prst="downArrow">
            <a:avLst/>
          </a:prstGeom>
          <a:solidFill>
            <a:schemeClr val="accent2"/>
          </a:solidFill>
          <a:ln>
            <a:solidFill>
              <a:schemeClr val="accent2"/>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168392" y="2310063"/>
            <a:ext cx="8606588" cy="4082716"/>
          </a:xfrm>
          <a:prstGeom prst="rect">
            <a:avLst/>
          </a:prstGeom>
          <a:noFill/>
        </p:spPr>
        <p:txBody>
          <a:bodyPr wrap="square" rtlCol="0">
            <a:spAutoFit/>
          </a:bodyPr>
          <a:lstStyle/>
          <a:p>
            <a:pPr marL="285750" indent="-285750">
              <a:buClr>
                <a:schemeClr val="accent1">
                  <a:lumMod val="75000"/>
                </a:schemeClr>
              </a:buClr>
              <a:buFont typeface="Wingdings" charset="2"/>
              <a:buChar char="Ø"/>
            </a:pPr>
            <a:r>
              <a:rPr lang="fr-FR" sz="1600" b="1" dirty="0">
                <a:latin typeface="Arial Narrow" charset="0"/>
                <a:ea typeface="Arial Narrow" charset="0"/>
                <a:cs typeface="Arial Narrow" charset="0"/>
              </a:rPr>
              <a:t>Approche </a:t>
            </a:r>
            <a:r>
              <a:rPr lang="fr-FR" sz="1600" b="1" dirty="0" err="1">
                <a:latin typeface="Arial Narrow" charset="0"/>
                <a:ea typeface="Arial Narrow" charset="0"/>
                <a:cs typeface="Arial Narrow" charset="0"/>
              </a:rPr>
              <a:t>multisensorielle</a:t>
            </a:r>
            <a:r>
              <a:rPr lang="fr-FR" sz="1600" b="1" dirty="0">
                <a:latin typeface="Arial Narrow" charset="0"/>
                <a:ea typeface="Arial Narrow" charset="0"/>
                <a:cs typeface="Arial Narrow" charset="0"/>
              </a:rPr>
              <a:t> </a:t>
            </a:r>
          </a:p>
          <a:p>
            <a:pPr marL="285750" indent="-285750">
              <a:buClr>
                <a:schemeClr val="accent1">
                  <a:lumMod val="75000"/>
                </a:schemeClr>
              </a:buClr>
              <a:buFont typeface="Wingdings" charset="2"/>
              <a:buChar char="Ø"/>
            </a:pPr>
            <a:endParaRPr lang="fr-FR" sz="1600" dirty="0">
              <a:latin typeface="Arial Narrow" charset="0"/>
              <a:ea typeface="Arial Narrow" charset="0"/>
              <a:cs typeface="Arial Narrow" charset="0"/>
            </a:endParaRPr>
          </a:p>
          <a:p>
            <a:pPr marL="285750" lvl="0" indent="-285750">
              <a:buClr>
                <a:schemeClr val="accent1">
                  <a:lumMod val="75000"/>
                </a:schemeClr>
              </a:buClr>
              <a:buFont typeface="Wingdings" charset="2"/>
              <a:buChar char="Ø"/>
            </a:pPr>
            <a:r>
              <a:rPr lang="fr-FR" sz="1600" b="1" dirty="0">
                <a:latin typeface="Arial Narrow" charset="0"/>
                <a:ea typeface="Arial Narrow" charset="0"/>
                <a:cs typeface="Arial Narrow" charset="0"/>
              </a:rPr>
              <a:t>2 sessions individuelles d'une heure / </a:t>
            </a:r>
            <a:r>
              <a:rPr lang="fr-FR" sz="1600" b="1" dirty="0" smtClean="0">
                <a:latin typeface="Arial Narrow" charset="0"/>
                <a:ea typeface="Arial Narrow" charset="0"/>
                <a:cs typeface="Arial Narrow" charset="0"/>
              </a:rPr>
              <a:t>semaine (20 séances)</a:t>
            </a:r>
            <a:endParaRPr lang="fr-FR" sz="1600" b="1" dirty="0">
              <a:latin typeface="Arial Narrow" charset="0"/>
              <a:ea typeface="Arial Narrow" charset="0"/>
              <a:cs typeface="Arial Narrow" charset="0"/>
            </a:endParaRPr>
          </a:p>
          <a:p>
            <a:pPr marL="493713" lvl="0" indent="-279400">
              <a:buFont typeface="+mj-lt"/>
              <a:buAutoNum type="romanLcPeriod"/>
              <a:tabLst/>
            </a:pPr>
            <a:r>
              <a:rPr lang="fr-FR" sz="1600" dirty="0">
                <a:latin typeface="Arial Narrow" charset="0"/>
                <a:ea typeface="Arial Narrow" charset="0"/>
                <a:cs typeface="Arial Narrow" charset="0"/>
              </a:rPr>
              <a:t>Travail de l'alphabet (avec des lettres en bois)</a:t>
            </a:r>
          </a:p>
          <a:p>
            <a:pPr marL="493713" lvl="0" indent="-279400">
              <a:buFont typeface="+mj-lt"/>
              <a:buAutoNum type="romanLcPeriod"/>
              <a:tabLst/>
            </a:pPr>
            <a:r>
              <a:rPr lang="fr-FR" sz="1600" dirty="0">
                <a:latin typeface="Arial Narrow" charset="0"/>
                <a:ea typeface="Arial Narrow" charset="0"/>
                <a:cs typeface="Arial Narrow" charset="0"/>
              </a:rPr>
              <a:t>Correspondance lettre-son : basé sur des rimes et des analogies</a:t>
            </a:r>
          </a:p>
          <a:p>
            <a:pPr marL="493713" lvl="0" indent="-279400">
              <a:buFont typeface="+mj-lt"/>
              <a:buAutoNum type="romanLcPeriod"/>
              <a:tabLst/>
            </a:pPr>
            <a:r>
              <a:rPr lang="fr-FR" sz="1600" dirty="0">
                <a:latin typeface="Arial Narrow" charset="0"/>
                <a:ea typeface="Arial Narrow" charset="0"/>
                <a:cs typeface="Arial Narrow" charset="0"/>
              </a:rPr>
              <a:t>Mots clé et lecture partagée de livres</a:t>
            </a:r>
          </a:p>
          <a:p>
            <a:pPr marL="493713" indent="-279400">
              <a:buFont typeface="+mj-lt"/>
              <a:buAutoNum type="romanLcPeriod"/>
              <a:tabLst/>
            </a:pPr>
            <a:r>
              <a:rPr lang="fr-FR" sz="1600" dirty="0">
                <a:latin typeface="Arial Narrow" charset="0"/>
                <a:ea typeface="Arial Narrow" charset="0"/>
                <a:cs typeface="Arial Narrow" charset="0"/>
              </a:rPr>
              <a:t>Exercices de compréhension basés sur la lecture partagée</a:t>
            </a:r>
          </a:p>
          <a:p>
            <a:pPr marL="493713" indent="-279400">
              <a:buFont typeface="+mj-lt"/>
              <a:buAutoNum type="romanLcPeriod"/>
              <a:tabLst/>
            </a:pPr>
            <a:endParaRPr lang="fr-FR" sz="1600" dirty="0">
              <a:latin typeface="Arial Narrow" charset="0"/>
              <a:ea typeface="Arial Narrow" charset="0"/>
              <a:cs typeface="Arial Narrow" charset="0"/>
            </a:endParaRPr>
          </a:p>
          <a:p>
            <a:pPr marL="285750" indent="-285750">
              <a:buClr>
                <a:schemeClr val="accent1">
                  <a:lumMod val="75000"/>
                </a:schemeClr>
              </a:buClr>
              <a:buFont typeface="Wingdings" charset="2"/>
              <a:buChar char="Ø"/>
            </a:pPr>
            <a:r>
              <a:rPr lang="fr-FR" sz="1600" dirty="0">
                <a:latin typeface="Arial Narrow" charset="0"/>
                <a:ea typeface="Arial Narrow" charset="0"/>
                <a:cs typeface="Arial Narrow" charset="0"/>
              </a:rPr>
              <a:t>A chaque début de session l'enfant doit mettre les lettres de l'alphabet en ordre dans une forme d'arc </a:t>
            </a:r>
            <a:r>
              <a:rPr lang="fr-FR" sz="1600" dirty="0" smtClean="0">
                <a:latin typeface="Arial Narrow" charset="0"/>
                <a:ea typeface="Arial Narrow" charset="0"/>
                <a:cs typeface="Arial Narrow" charset="0"/>
                <a:sym typeface="Wingdings" charset="2"/>
              </a:rPr>
              <a:t>➠</a:t>
            </a:r>
            <a:r>
              <a:rPr lang="fr-FR" sz="1600" dirty="0" smtClean="0">
                <a:latin typeface="Arial Narrow" charset="0"/>
                <a:ea typeface="Arial Narrow" charset="0"/>
                <a:cs typeface="Arial Narrow" charset="0"/>
              </a:rPr>
              <a:t> </a:t>
            </a:r>
            <a:r>
              <a:rPr lang="fr-FR" sz="1600" dirty="0">
                <a:latin typeface="Arial Narrow" charset="0"/>
                <a:ea typeface="Arial Narrow" charset="0"/>
                <a:cs typeface="Arial Narrow" charset="0"/>
              </a:rPr>
              <a:t>il nomme chaque lettre par son nom et par son son</a:t>
            </a:r>
          </a:p>
          <a:p>
            <a:pPr marL="285750" indent="-285750">
              <a:buClr>
                <a:schemeClr val="accent1">
                  <a:lumMod val="75000"/>
                </a:schemeClr>
              </a:buClr>
              <a:buFont typeface="Wingdings" charset="2"/>
              <a:buChar char="Ø"/>
            </a:pPr>
            <a:endParaRPr lang="fr-FR" sz="1600" dirty="0">
              <a:latin typeface="Arial Narrow" charset="0"/>
              <a:ea typeface="Arial Narrow" charset="0"/>
              <a:cs typeface="Arial Narrow" charset="0"/>
            </a:endParaRPr>
          </a:p>
          <a:p>
            <a:pPr marL="285750" indent="-285750">
              <a:buClr>
                <a:schemeClr val="accent1">
                  <a:lumMod val="75000"/>
                </a:schemeClr>
              </a:buClr>
              <a:buFont typeface="Wingdings" charset="2"/>
              <a:buChar char="Ø"/>
            </a:pPr>
            <a:r>
              <a:rPr lang="fr-FR" sz="1600" dirty="0">
                <a:latin typeface="Arial Narrow" charset="0"/>
                <a:ea typeface="Arial Narrow" charset="0"/>
                <a:cs typeface="Arial Narrow" charset="0"/>
              </a:rPr>
              <a:t>Chaque session d'entraînement est organisée par paire</a:t>
            </a:r>
          </a:p>
          <a:p>
            <a:pPr marL="493713" lvl="0" indent="-279400">
              <a:buFont typeface="+mj-lt"/>
              <a:buAutoNum type="romanLcPeriod"/>
              <a:tabLst/>
            </a:pPr>
            <a:r>
              <a:rPr lang="fr-FR" sz="1600" u="sng" dirty="0">
                <a:latin typeface="Arial Narrow" charset="0"/>
                <a:ea typeface="Arial Narrow" charset="0"/>
                <a:cs typeface="Arial Narrow" charset="0"/>
              </a:rPr>
              <a:t>Session 1</a:t>
            </a:r>
            <a:r>
              <a:rPr lang="fr-FR" sz="1600" dirty="0">
                <a:latin typeface="Arial Narrow" charset="0"/>
                <a:ea typeface="Arial Narrow" charset="0"/>
                <a:cs typeface="Arial Narrow" charset="0"/>
              </a:rPr>
              <a:t> : introduction de la notion à travailler </a:t>
            </a:r>
            <a:r>
              <a:rPr lang="fr-FR" sz="1600" dirty="0">
                <a:latin typeface="Arial Narrow" charset="0"/>
                <a:ea typeface="Arial Narrow" charset="0"/>
                <a:cs typeface="Arial Narrow" charset="0"/>
                <a:sym typeface="Wingdings" charset="2"/>
              </a:rPr>
              <a:t>➠</a:t>
            </a:r>
            <a:r>
              <a:rPr lang="fr-FR" sz="1600" dirty="0" smtClean="0">
                <a:latin typeface="Arial Narrow" charset="0"/>
                <a:ea typeface="Arial Narrow" charset="0"/>
                <a:cs typeface="Arial Narrow" charset="0"/>
              </a:rPr>
              <a:t> </a:t>
            </a:r>
            <a:r>
              <a:rPr lang="fr-FR" sz="1600" dirty="0">
                <a:latin typeface="Arial Narrow" charset="0"/>
                <a:ea typeface="Arial Narrow" charset="0"/>
                <a:cs typeface="Arial Narrow" charset="0"/>
              </a:rPr>
              <a:t>travail de la rime de début avec un livre spécialement dédié à cet effet</a:t>
            </a:r>
          </a:p>
          <a:p>
            <a:pPr marL="493713" lvl="0" indent="-279400">
              <a:buFont typeface="+mj-lt"/>
              <a:buAutoNum type="romanLcPeriod"/>
              <a:tabLst/>
            </a:pPr>
            <a:r>
              <a:rPr lang="fr-FR" sz="1600" u="sng" dirty="0">
                <a:latin typeface="Arial Narrow" charset="0"/>
                <a:ea typeface="Arial Narrow" charset="0"/>
                <a:cs typeface="Arial Narrow" charset="0"/>
              </a:rPr>
              <a:t>Session 2</a:t>
            </a:r>
            <a:r>
              <a:rPr lang="fr-FR" sz="1600" dirty="0">
                <a:latin typeface="Arial Narrow" charset="0"/>
                <a:ea typeface="Arial Narrow" charset="0"/>
                <a:cs typeface="Arial Narrow" charset="0"/>
              </a:rPr>
              <a:t> : révision de la notion avec les lettres en bois et des mots écrits à compléter  </a:t>
            </a:r>
          </a:p>
          <a:p>
            <a:endParaRPr lang="fr-FR" sz="1600" dirty="0"/>
          </a:p>
        </p:txBody>
      </p:sp>
    </p:spTree>
    <p:extLst>
      <p:ext uri="{BB962C8B-B14F-4D97-AF65-F5344CB8AC3E}">
        <p14:creationId xmlns:p14="http://schemas.microsoft.com/office/powerpoint/2010/main" val="65983762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581537943"/>
              </p:ext>
            </p:extLst>
          </p:nvPr>
        </p:nvGraphicFramePr>
        <p:xfrm>
          <a:off x="687823" y="501705"/>
          <a:ext cx="7703618" cy="5567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89773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rme libre 10"/>
          <p:cNvSpPr/>
          <p:nvPr/>
        </p:nvSpPr>
        <p:spPr>
          <a:xfrm>
            <a:off x="633265" y="1617542"/>
            <a:ext cx="8012514" cy="5106049"/>
          </a:xfrm>
          <a:custGeom>
            <a:avLst/>
            <a:gdLst>
              <a:gd name="connsiteX0" fmla="*/ 0 w 8012514"/>
              <a:gd name="connsiteY0" fmla="*/ 2553025 h 5106049"/>
              <a:gd name="connsiteX1" fmla="*/ 4006257 w 8012514"/>
              <a:gd name="connsiteY1" fmla="*/ 0 h 5106049"/>
              <a:gd name="connsiteX2" fmla="*/ 8012514 w 8012514"/>
              <a:gd name="connsiteY2" fmla="*/ 2553025 h 5106049"/>
              <a:gd name="connsiteX3" fmla="*/ 4006257 w 8012514"/>
              <a:gd name="connsiteY3" fmla="*/ 5106050 h 5106049"/>
              <a:gd name="connsiteX4" fmla="*/ 0 w 8012514"/>
              <a:gd name="connsiteY4" fmla="*/ 2553025 h 5106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2514" h="5106049">
                <a:moveTo>
                  <a:pt x="0" y="2553025"/>
                </a:moveTo>
                <a:cubicBezTo>
                  <a:pt x="0" y="1143028"/>
                  <a:pt x="1793662" y="0"/>
                  <a:pt x="4006257" y="0"/>
                </a:cubicBezTo>
                <a:cubicBezTo>
                  <a:pt x="6218852" y="0"/>
                  <a:pt x="8012514" y="1143028"/>
                  <a:pt x="8012514" y="2553025"/>
                </a:cubicBezTo>
                <a:cubicBezTo>
                  <a:pt x="8012514" y="3963022"/>
                  <a:pt x="6218852" y="5106050"/>
                  <a:pt x="4006257" y="5106050"/>
                </a:cubicBezTo>
                <a:cubicBezTo>
                  <a:pt x="1793662" y="5106050"/>
                  <a:pt x="0" y="3963022"/>
                  <a:pt x="0" y="2553025"/>
                </a:cubicBez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txBody>
          <a:bodyPr spcFirstLastPara="0" vert="horz" wrap="square" lIns="2705639" tIns="354870" rIns="2705638" bIns="4184408" numCol="1" spcCol="1270" anchor="ctr" anchorCtr="0">
            <a:noAutofit/>
          </a:bodyPr>
          <a:lstStyle/>
          <a:p>
            <a:pPr lvl="0" algn="ctr" defTabSz="622300">
              <a:lnSpc>
                <a:spcPct val="90000"/>
              </a:lnSpc>
              <a:spcBef>
                <a:spcPct val="0"/>
              </a:spcBef>
              <a:spcAft>
                <a:spcPct val="35000"/>
              </a:spcAft>
            </a:pPr>
            <a:r>
              <a:rPr lang="fr-FR" sz="1400" i="1" kern="1200" dirty="0" smtClean="0">
                <a:solidFill>
                  <a:schemeClr val="tx1"/>
                </a:solidFill>
                <a:latin typeface="Arial Narrow" charset="0"/>
                <a:ea typeface="Arial Narrow" charset="0"/>
                <a:cs typeface="Arial Narrow" charset="0"/>
              </a:rPr>
              <a:t>Peut-on espérer une généralisation des gains au décodage mesuré par la lecture de non-mots?</a:t>
            </a:r>
            <a:endParaRPr lang="fr-FR" sz="1400" kern="1200" dirty="0">
              <a:solidFill>
                <a:schemeClr val="tx1"/>
              </a:solidFill>
            </a:endParaRPr>
          </a:p>
        </p:txBody>
      </p:sp>
      <p:sp>
        <p:nvSpPr>
          <p:cNvPr id="12" name="Forme libre 11"/>
          <p:cNvSpPr/>
          <p:nvPr/>
        </p:nvSpPr>
        <p:spPr>
          <a:xfrm>
            <a:off x="1098560" y="2858516"/>
            <a:ext cx="7081924" cy="3900612"/>
          </a:xfrm>
          <a:custGeom>
            <a:avLst/>
            <a:gdLst>
              <a:gd name="connsiteX0" fmla="*/ 0 w 7081924"/>
              <a:gd name="connsiteY0" fmla="*/ 1950306 h 3900612"/>
              <a:gd name="connsiteX1" fmla="*/ 3540962 w 7081924"/>
              <a:gd name="connsiteY1" fmla="*/ 0 h 3900612"/>
              <a:gd name="connsiteX2" fmla="*/ 7081924 w 7081924"/>
              <a:gd name="connsiteY2" fmla="*/ 1950306 h 3900612"/>
              <a:gd name="connsiteX3" fmla="*/ 3540962 w 7081924"/>
              <a:gd name="connsiteY3" fmla="*/ 3900612 h 3900612"/>
              <a:gd name="connsiteX4" fmla="*/ 0 w 7081924"/>
              <a:gd name="connsiteY4" fmla="*/ 1950306 h 3900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1924" h="3900612">
                <a:moveTo>
                  <a:pt x="0" y="1950306"/>
                </a:moveTo>
                <a:cubicBezTo>
                  <a:pt x="0" y="873182"/>
                  <a:pt x="1585343" y="0"/>
                  <a:pt x="3540962" y="0"/>
                </a:cubicBezTo>
                <a:cubicBezTo>
                  <a:pt x="5496581" y="0"/>
                  <a:pt x="7081924" y="873182"/>
                  <a:pt x="7081924" y="1950306"/>
                </a:cubicBezTo>
                <a:cubicBezTo>
                  <a:pt x="7081924" y="3027430"/>
                  <a:pt x="5496581" y="3900612"/>
                  <a:pt x="3540962" y="3900612"/>
                </a:cubicBezTo>
                <a:cubicBezTo>
                  <a:pt x="1585343" y="3900612"/>
                  <a:pt x="0" y="3027430"/>
                  <a:pt x="0" y="1950306"/>
                </a:cubicBez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shade val="80000"/>
              <a:hueOff val="174641"/>
              <a:satOff val="-3128"/>
              <a:lumOff val="13293"/>
              <a:alphaOff val="0"/>
            </a:schemeClr>
          </a:fillRef>
          <a:effectRef idx="2">
            <a:schemeClr val="accent1">
              <a:shade val="80000"/>
              <a:hueOff val="174641"/>
              <a:satOff val="-3128"/>
              <a:lumOff val="13293"/>
              <a:alphaOff val="0"/>
            </a:schemeClr>
          </a:effectRef>
          <a:fontRef idx="minor">
            <a:schemeClr val="lt1"/>
          </a:fontRef>
        </p:style>
        <p:txBody>
          <a:bodyPr spcFirstLastPara="0" vert="horz" wrap="square" lIns="1990442" tIns="343356" rIns="1990442" bIns="3025028" numCol="1" spcCol="1270" anchor="ctr" anchorCtr="0">
            <a:noAutofit/>
          </a:bodyPr>
          <a:lstStyle/>
          <a:p>
            <a:pPr lvl="0" algn="ctr" defTabSz="622300">
              <a:lnSpc>
                <a:spcPct val="90000"/>
              </a:lnSpc>
              <a:spcBef>
                <a:spcPct val="0"/>
              </a:spcBef>
              <a:spcAft>
                <a:spcPct val="35000"/>
              </a:spcAft>
            </a:pPr>
            <a:r>
              <a:rPr lang="fr-FR" sz="1400" i="1" kern="1200" dirty="0" smtClean="0">
                <a:solidFill>
                  <a:schemeClr val="tx1"/>
                </a:solidFill>
                <a:latin typeface="Arial Narrow" charset="0"/>
                <a:ea typeface="Arial Narrow" charset="0"/>
                <a:cs typeface="Arial Narrow" charset="0"/>
              </a:rPr>
              <a:t>Ce programme permettrait-il également d'avoir des gains au niveau des habiletés </a:t>
            </a:r>
            <a:r>
              <a:rPr lang="fr-FR" sz="1400" i="1" kern="1200" smtClean="0">
                <a:solidFill>
                  <a:schemeClr val="tx1"/>
                </a:solidFill>
                <a:latin typeface="Arial Narrow" charset="0"/>
                <a:ea typeface="Arial Narrow" charset="0"/>
                <a:cs typeface="Arial Narrow" charset="0"/>
              </a:rPr>
              <a:t>alphabétiques (</a:t>
            </a:r>
            <a:r>
              <a:rPr lang="fr-FR" sz="1400" i="1" kern="1200" dirty="0" smtClean="0">
                <a:solidFill>
                  <a:schemeClr val="tx1"/>
                </a:solidFill>
                <a:latin typeface="Arial Narrow" charset="0"/>
                <a:ea typeface="Arial Narrow" charset="0"/>
                <a:cs typeface="Arial Narrow" charset="0"/>
              </a:rPr>
              <a:t>correspondance lettres-sons et conscience phonologique ?)</a:t>
            </a:r>
            <a:endParaRPr lang="fr-FR" sz="1400" kern="1200" dirty="0">
              <a:solidFill>
                <a:schemeClr val="tx1"/>
              </a:solidFill>
            </a:endParaRPr>
          </a:p>
        </p:txBody>
      </p:sp>
      <p:sp>
        <p:nvSpPr>
          <p:cNvPr id="13" name="Forme libre 12"/>
          <p:cNvSpPr/>
          <p:nvPr/>
        </p:nvSpPr>
        <p:spPr>
          <a:xfrm>
            <a:off x="3363010" y="4170566"/>
            <a:ext cx="2553024" cy="2553024"/>
          </a:xfrm>
          <a:custGeom>
            <a:avLst/>
            <a:gdLst>
              <a:gd name="connsiteX0" fmla="*/ 0 w 2553024"/>
              <a:gd name="connsiteY0" fmla="*/ 1276512 h 2553024"/>
              <a:gd name="connsiteX1" fmla="*/ 1276512 w 2553024"/>
              <a:gd name="connsiteY1" fmla="*/ 0 h 2553024"/>
              <a:gd name="connsiteX2" fmla="*/ 2553024 w 2553024"/>
              <a:gd name="connsiteY2" fmla="*/ 1276512 h 2553024"/>
              <a:gd name="connsiteX3" fmla="*/ 1276512 w 2553024"/>
              <a:gd name="connsiteY3" fmla="*/ 2553024 h 2553024"/>
              <a:gd name="connsiteX4" fmla="*/ 0 w 2553024"/>
              <a:gd name="connsiteY4" fmla="*/ 1276512 h 2553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3024" h="2553024">
                <a:moveTo>
                  <a:pt x="0" y="1276512"/>
                </a:moveTo>
                <a:cubicBezTo>
                  <a:pt x="0" y="571514"/>
                  <a:pt x="571514" y="0"/>
                  <a:pt x="1276512" y="0"/>
                </a:cubicBezTo>
                <a:cubicBezTo>
                  <a:pt x="1981510" y="0"/>
                  <a:pt x="2553024" y="571514"/>
                  <a:pt x="2553024" y="1276512"/>
                </a:cubicBezTo>
                <a:cubicBezTo>
                  <a:pt x="2553024" y="1981510"/>
                  <a:pt x="1981510" y="2553024"/>
                  <a:pt x="1276512" y="2553024"/>
                </a:cubicBezTo>
                <a:cubicBezTo>
                  <a:pt x="571514" y="2553024"/>
                  <a:pt x="0" y="1981510"/>
                  <a:pt x="0" y="1276512"/>
                </a:cubicBez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shade val="80000"/>
              <a:hueOff val="349281"/>
              <a:satOff val="-6256"/>
              <a:lumOff val="26585"/>
              <a:alphaOff val="0"/>
            </a:schemeClr>
          </a:fillRef>
          <a:effectRef idx="2">
            <a:schemeClr val="accent1">
              <a:shade val="80000"/>
              <a:hueOff val="349281"/>
              <a:satOff val="-6256"/>
              <a:lumOff val="26585"/>
              <a:alphaOff val="0"/>
            </a:schemeClr>
          </a:effectRef>
          <a:fontRef idx="minor">
            <a:schemeClr val="lt1"/>
          </a:fontRef>
        </p:style>
        <p:txBody>
          <a:bodyPr spcFirstLastPara="0" vert="horz" wrap="square" lIns="473450" tIns="737824" rIns="473450" bIns="737824" numCol="1" spcCol="1270" anchor="ctr" anchorCtr="0">
            <a:noAutofit/>
          </a:bodyPr>
          <a:lstStyle/>
          <a:p>
            <a:pPr lvl="0" algn="ctr" defTabSz="622300">
              <a:lnSpc>
                <a:spcPct val="90000"/>
              </a:lnSpc>
              <a:spcBef>
                <a:spcPct val="0"/>
              </a:spcBef>
              <a:spcAft>
                <a:spcPct val="35000"/>
              </a:spcAft>
            </a:pPr>
            <a:r>
              <a:rPr lang="fr-FR" sz="1400" i="1" kern="1200" dirty="0" smtClean="0">
                <a:solidFill>
                  <a:schemeClr val="tx1"/>
                </a:solidFill>
                <a:latin typeface="Arial Narrow" charset="0"/>
                <a:ea typeface="Arial Narrow" charset="0"/>
                <a:cs typeface="Arial Narrow" charset="0"/>
              </a:rPr>
              <a:t>Est-il possible de conceptualiser un programme d'intervention de lecture efficace qui améliorerait les capacités de lecture des ET21 ?</a:t>
            </a:r>
            <a:endParaRPr lang="fr-FR" sz="1400" kern="1200" dirty="0">
              <a:solidFill>
                <a:schemeClr val="tx1"/>
              </a:solidFill>
            </a:endParaRPr>
          </a:p>
        </p:txBody>
      </p:sp>
      <p:sp>
        <p:nvSpPr>
          <p:cNvPr id="2" name="Plus 1"/>
          <p:cNvSpPr/>
          <p:nvPr/>
        </p:nvSpPr>
        <p:spPr>
          <a:xfrm>
            <a:off x="4956354" y="5898591"/>
            <a:ext cx="601579" cy="585537"/>
          </a:xfrm>
          <a:prstGeom prst="mathPlus">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Plus 8"/>
          <p:cNvSpPr/>
          <p:nvPr/>
        </p:nvSpPr>
        <p:spPr>
          <a:xfrm>
            <a:off x="6023153" y="3585029"/>
            <a:ext cx="601579" cy="585537"/>
          </a:xfrm>
          <a:prstGeom prst="mathPlus">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6056948" y="1842853"/>
            <a:ext cx="567784" cy="1015663"/>
          </a:xfrm>
          <a:prstGeom prst="rect">
            <a:avLst/>
          </a:prstGeom>
          <a:noFill/>
        </p:spPr>
        <p:txBody>
          <a:bodyPr wrap="none" rtlCol="0">
            <a:spAutoFit/>
          </a:bodyPr>
          <a:lstStyle/>
          <a:p>
            <a:r>
              <a:rPr lang="fr-FR" sz="6000" b="1" smtClean="0">
                <a:solidFill>
                  <a:schemeClr val="accent2"/>
                </a:solidFill>
              </a:rPr>
              <a:t>±</a:t>
            </a:r>
            <a:endParaRPr lang="fr-FR" sz="6000" b="1">
              <a:solidFill>
                <a:schemeClr val="accent2"/>
              </a:solidFill>
            </a:endParaRPr>
          </a:p>
        </p:txBody>
      </p:sp>
      <p:sp>
        <p:nvSpPr>
          <p:cNvPr id="6" name="Légende encadrée avec une bordure 3 5"/>
          <p:cNvSpPr/>
          <p:nvPr/>
        </p:nvSpPr>
        <p:spPr>
          <a:xfrm>
            <a:off x="1018674" y="130730"/>
            <a:ext cx="8005011" cy="1242516"/>
          </a:xfrm>
          <a:prstGeom prst="accentBorderCallout3">
            <a:avLst>
              <a:gd name="adj1" fmla="val 98153"/>
              <a:gd name="adj2" fmla="val -8032"/>
              <a:gd name="adj3" fmla="val 98798"/>
              <a:gd name="adj4" fmla="val -10054"/>
              <a:gd name="adj5" fmla="val 132278"/>
              <a:gd name="adj6" fmla="val -5545"/>
              <a:gd name="adj7" fmla="val 165824"/>
              <a:gd name="adj8" fmla="val 15805"/>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018674" y="69186"/>
            <a:ext cx="8125326" cy="1231106"/>
          </a:xfrm>
          <a:prstGeom prst="rect">
            <a:avLst/>
          </a:prstGeom>
        </p:spPr>
        <p:txBody>
          <a:bodyPr wrap="square">
            <a:spAutoFit/>
          </a:bodyPr>
          <a:lstStyle/>
          <a:p>
            <a:pPr lvl="0"/>
            <a:r>
              <a:rPr lang="fr-FR" sz="1400" dirty="0">
                <a:latin typeface="Arial Narrow" charset="0"/>
                <a:ea typeface="Arial Narrow" charset="0"/>
                <a:cs typeface="Arial Narrow" charset="0"/>
              </a:rPr>
              <a:t>les progrès dans le développement des capacités de décodage sont limités</a:t>
            </a:r>
          </a:p>
          <a:p>
            <a:pPr lvl="1"/>
            <a:r>
              <a:rPr lang="fr-FR" sz="1200" u="sng" dirty="0">
                <a:latin typeface="Arial Narrow" charset="0"/>
                <a:ea typeface="Arial Narrow" charset="0"/>
                <a:cs typeface="Arial Narrow" charset="0"/>
              </a:rPr>
              <a:t>Hypothèse 1</a:t>
            </a:r>
            <a:r>
              <a:rPr lang="fr-FR" sz="1200" dirty="0">
                <a:latin typeface="Arial Narrow" charset="0"/>
                <a:ea typeface="Arial Narrow" charset="0"/>
                <a:cs typeface="Arial Narrow" charset="0"/>
              </a:rPr>
              <a:t>:  la perte auditive chez certains sujets </a:t>
            </a:r>
            <a:r>
              <a:rPr lang="fr-FR" sz="1200" dirty="0" smtClean="0">
                <a:latin typeface="Arial Narrow" charset="0"/>
                <a:ea typeface="Arial Narrow" charset="0"/>
                <a:cs typeface="Arial Narrow" charset="0"/>
              </a:rPr>
              <a:t>peut </a:t>
            </a:r>
            <a:r>
              <a:rPr lang="fr-FR" sz="1200" dirty="0">
                <a:latin typeface="Arial Narrow" charset="0"/>
                <a:ea typeface="Arial Narrow" charset="0"/>
                <a:cs typeface="Arial Narrow" charset="0"/>
              </a:rPr>
              <a:t>avoir contribué à leurs difficultés de conscience phonologique</a:t>
            </a:r>
          </a:p>
          <a:p>
            <a:pPr lvl="1"/>
            <a:r>
              <a:rPr lang="fr-FR" sz="1200" u="sng" dirty="0">
                <a:latin typeface="Arial Narrow" charset="0"/>
                <a:ea typeface="Arial Narrow" charset="0"/>
                <a:cs typeface="Arial Narrow" charset="0"/>
              </a:rPr>
              <a:t>Hypothèse 2</a:t>
            </a:r>
            <a:r>
              <a:rPr lang="fr-FR" sz="1200" dirty="0">
                <a:latin typeface="Arial Narrow" charset="0"/>
                <a:ea typeface="Arial Narrow" charset="0"/>
                <a:cs typeface="Arial Narrow" charset="0"/>
              </a:rPr>
              <a:t> : pour favoriser l'émergence de la conscience phonologique le programme d'entrainement doit être plus long et plus intensif</a:t>
            </a:r>
          </a:p>
          <a:p>
            <a:pPr lvl="1"/>
            <a:r>
              <a:rPr lang="fr-FR" sz="1200" u="sng" dirty="0">
                <a:latin typeface="Arial Narrow" charset="0"/>
                <a:ea typeface="Arial Narrow" charset="0"/>
                <a:cs typeface="Arial Narrow" charset="0"/>
              </a:rPr>
              <a:t>Hypothèse 3</a:t>
            </a:r>
            <a:r>
              <a:rPr lang="fr-FR" sz="1200" dirty="0">
                <a:latin typeface="Arial Narrow" charset="0"/>
                <a:ea typeface="Arial Narrow" charset="0"/>
                <a:cs typeface="Arial Narrow" charset="0"/>
              </a:rPr>
              <a:t> : Les difficultés de langage des ET21 sont telles qu'il n'est pas possible </a:t>
            </a:r>
            <a:r>
              <a:rPr lang="fr-FR" sz="1200" dirty="0" smtClean="0">
                <a:latin typeface="Arial Narrow" charset="0"/>
                <a:ea typeface="Arial Narrow" charset="0"/>
                <a:cs typeface="Arial Narrow" charset="0"/>
              </a:rPr>
              <a:t>de combler suffisamment </a:t>
            </a:r>
            <a:r>
              <a:rPr lang="fr-FR" sz="1200" dirty="0">
                <a:latin typeface="Arial Narrow" charset="0"/>
                <a:ea typeface="Arial Narrow" charset="0"/>
                <a:cs typeface="Arial Narrow" charset="0"/>
              </a:rPr>
              <a:t>les déficits phonologiques afin de les amener à développer un système de décodage autorisant l'assemblage et la segmentation phonologique</a:t>
            </a:r>
          </a:p>
        </p:txBody>
      </p:sp>
    </p:spTree>
    <p:extLst>
      <p:ext uri="{BB962C8B-B14F-4D97-AF65-F5344CB8AC3E}">
        <p14:creationId xmlns:p14="http://schemas.microsoft.com/office/powerpoint/2010/main" val="10324842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5" grpId="0"/>
      <p:bldP spid="6"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libre 3"/>
          <p:cNvSpPr/>
          <p:nvPr/>
        </p:nvSpPr>
        <p:spPr>
          <a:xfrm>
            <a:off x="2523595" y="2848663"/>
            <a:ext cx="2195531" cy="1893348"/>
          </a:xfrm>
          <a:custGeom>
            <a:avLst/>
            <a:gdLst>
              <a:gd name="connsiteX0" fmla="*/ 0 w 2195531"/>
              <a:gd name="connsiteY0" fmla="*/ 946674 h 1893348"/>
              <a:gd name="connsiteX1" fmla="*/ 473337 w 2195531"/>
              <a:gd name="connsiteY1" fmla="*/ 0 h 1893348"/>
              <a:gd name="connsiteX2" fmla="*/ 1722194 w 2195531"/>
              <a:gd name="connsiteY2" fmla="*/ 0 h 1893348"/>
              <a:gd name="connsiteX3" fmla="*/ 2195531 w 2195531"/>
              <a:gd name="connsiteY3" fmla="*/ 946674 h 1893348"/>
              <a:gd name="connsiteX4" fmla="*/ 1722194 w 2195531"/>
              <a:gd name="connsiteY4" fmla="*/ 1893348 h 1893348"/>
              <a:gd name="connsiteX5" fmla="*/ 473337 w 2195531"/>
              <a:gd name="connsiteY5" fmla="*/ 1893348 h 1893348"/>
              <a:gd name="connsiteX6" fmla="*/ 0 w 2195531"/>
              <a:gd name="connsiteY6" fmla="*/ 946674 h 189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5531" h="1893348">
                <a:moveTo>
                  <a:pt x="0" y="946674"/>
                </a:moveTo>
                <a:lnTo>
                  <a:pt x="473337" y="0"/>
                </a:lnTo>
                <a:lnTo>
                  <a:pt x="1722194" y="0"/>
                </a:lnTo>
                <a:lnTo>
                  <a:pt x="2195531" y="946674"/>
                </a:lnTo>
                <a:lnTo>
                  <a:pt x="1722194" y="1893348"/>
                </a:lnTo>
                <a:lnTo>
                  <a:pt x="473337" y="1893348"/>
                </a:lnTo>
                <a:lnTo>
                  <a:pt x="0" y="946674"/>
                </a:lnTo>
                <a:close/>
              </a:path>
            </a:pathLst>
          </a:custGeom>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txBody>
          <a:bodyPr spcFirstLastPara="0" vert="horz" wrap="square" lIns="340740" tIns="343372" rIns="340740" bIns="343372" numCol="1" spcCol="1270" anchor="ctr" anchorCtr="0">
            <a:noAutofit/>
          </a:bodyPr>
          <a:lstStyle/>
          <a:p>
            <a:pPr lvl="0" algn="ctr" defTabSz="1733550">
              <a:lnSpc>
                <a:spcPct val="90000"/>
              </a:lnSpc>
              <a:spcBef>
                <a:spcPct val="0"/>
              </a:spcBef>
              <a:spcAft>
                <a:spcPct val="35000"/>
              </a:spcAft>
            </a:pPr>
            <a:r>
              <a:rPr lang="fr-FR" sz="3900" kern="1200" dirty="0" smtClean="0">
                <a:latin typeface="Arial Narrow" charset="0"/>
                <a:ea typeface="Arial Narrow" charset="0"/>
                <a:cs typeface="Arial Narrow" charset="0"/>
              </a:rPr>
              <a:t>Lire et écrire</a:t>
            </a:r>
            <a:endParaRPr lang="fr-FR" sz="3900" kern="1200" dirty="0">
              <a:latin typeface="Arial Narrow" charset="0"/>
              <a:ea typeface="Arial Narrow" charset="0"/>
              <a:cs typeface="Arial Narrow" charset="0"/>
            </a:endParaRPr>
          </a:p>
        </p:txBody>
      </p:sp>
      <p:sp>
        <p:nvSpPr>
          <p:cNvPr id="5" name="Hexagone 4"/>
          <p:cNvSpPr/>
          <p:nvPr/>
        </p:nvSpPr>
        <p:spPr>
          <a:xfrm>
            <a:off x="2592157" y="3684777"/>
            <a:ext cx="256530" cy="221410"/>
          </a:xfrm>
          <a:prstGeom prst="hexagon">
            <a:avLst>
              <a:gd name="adj" fmla="val 25000"/>
              <a:gd name="vf" fmla="val 115470"/>
            </a:avLst>
          </a:prstGeom>
          <a:scene3d>
            <a:camera prst="orthographicFront"/>
            <a:lightRig rig="threePt" dir="t">
              <a:rot lat="0" lon="0" rev="7500000"/>
            </a:lightRig>
          </a:scene3d>
          <a:sp3d extrusionH="190500" prstMaterial="dkEdge">
            <a:bevelT w="120650" h="38100" prst="relaxedInset"/>
            <a:contourClr>
              <a:schemeClr val="bg1"/>
            </a:contourClr>
          </a:sp3d>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6" name="Hexagone 5"/>
          <p:cNvSpPr/>
          <p:nvPr/>
        </p:nvSpPr>
        <p:spPr>
          <a:xfrm>
            <a:off x="687823" y="1828719"/>
            <a:ext cx="2195531" cy="1893348"/>
          </a:xfrm>
          <a:prstGeom prst="hexagon">
            <a:avLst>
              <a:gd name="adj" fmla="val 25000"/>
              <a:gd name="vf" fmla="val 115470"/>
            </a:avLst>
          </a:prstGeom>
          <a:blipFill>
            <a:blip r:embed="rId2">
              <a:extLst>
                <a:ext uri="{28A0092B-C50C-407E-A947-70E740481C1C}">
                  <a14:useLocalDpi xmlns:a14="http://schemas.microsoft.com/office/drawing/2010/main" val="0"/>
                </a:ext>
              </a:extLst>
            </a:blip>
            <a:srcRect/>
            <a:stretch>
              <a:fillRect t="-4000" b="-4000"/>
            </a:stretch>
          </a:blipFill>
          <a:scene3d>
            <a:camera prst="orthographicFront"/>
            <a:lightRig rig="threePt" dir="t">
              <a:rot lat="0" lon="0" rev="7500000"/>
            </a:lightRig>
          </a:scene3d>
          <a:sp3d extrusionH="190500" prstMaterial="dkEdge">
            <a:bevelT w="135400" h="16350" prst="relaxedInset"/>
            <a:contourClr>
              <a:schemeClr val="bg1"/>
            </a:contourClr>
          </a:sp3d>
        </p:spPr>
        <p:style>
          <a:lnRef idx="1">
            <a:schemeClr val="accent1">
              <a:shade val="8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7" name="Hexagone 6"/>
          <p:cNvSpPr/>
          <p:nvPr/>
        </p:nvSpPr>
        <p:spPr>
          <a:xfrm>
            <a:off x="2183865" y="3460745"/>
            <a:ext cx="256530" cy="221410"/>
          </a:xfrm>
          <a:prstGeom prst="hexagon">
            <a:avLst>
              <a:gd name="adj" fmla="val 25000"/>
              <a:gd name="vf" fmla="val 115470"/>
            </a:avLst>
          </a:prstGeom>
          <a:scene3d>
            <a:camera prst="orthographicFront"/>
            <a:lightRig rig="threePt" dir="t">
              <a:rot lat="0" lon="0" rev="7500000"/>
            </a:lightRig>
          </a:scene3d>
          <a:sp3d extrusionH="190500" prstMaterial="dkEdge">
            <a:bevelT w="120650" h="38100" prst="relaxedInset"/>
            <a:contourClr>
              <a:schemeClr val="bg1"/>
            </a:contourClr>
          </a:sp3d>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8" name="Forme libre 7"/>
          <p:cNvSpPr/>
          <p:nvPr/>
        </p:nvSpPr>
        <p:spPr>
          <a:xfrm>
            <a:off x="4360137" y="1828719"/>
            <a:ext cx="2195531" cy="1893348"/>
          </a:xfrm>
          <a:custGeom>
            <a:avLst/>
            <a:gdLst>
              <a:gd name="connsiteX0" fmla="*/ 0 w 2195531"/>
              <a:gd name="connsiteY0" fmla="*/ 946674 h 1893348"/>
              <a:gd name="connsiteX1" fmla="*/ 473337 w 2195531"/>
              <a:gd name="connsiteY1" fmla="*/ 0 h 1893348"/>
              <a:gd name="connsiteX2" fmla="*/ 1722194 w 2195531"/>
              <a:gd name="connsiteY2" fmla="*/ 0 h 1893348"/>
              <a:gd name="connsiteX3" fmla="*/ 2195531 w 2195531"/>
              <a:gd name="connsiteY3" fmla="*/ 946674 h 1893348"/>
              <a:gd name="connsiteX4" fmla="*/ 1722194 w 2195531"/>
              <a:gd name="connsiteY4" fmla="*/ 1893348 h 1893348"/>
              <a:gd name="connsiteX5" fmla="*/ 473337 w 2195531"/>
              <a:gd name="connsiteY5" fmla="*/ 1893348 h 1893348"/>
              <a:gd name="connsiteX6" fmla="*/ 0 w 2195531"/>
              <a:gd name="connsiteY6" fmla="*/ 946674 h 189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5531" h="1893348">
                <a:moveTo>
                  <a:pt x="0" y="946674"/>
                </a:moveTo>
                <a:lnTo>
                  <a:pt x="473337" y="0"/>
                </a:lnTo>
                <a:lnTo>
                  <a:pt x="1722194" y="0"/>
                </a:lnTo>
                <a:lnTo>
                  <a:pt x="2195531" y="946674"/>
                </a:lnTo>
                <a:lnTo>
                  <a:pt x="1722194" y="1893348"/>
                </a:lnTo>
                <a:lnTo>
                  <a:pt x="473337" y="1893348"/>
                </a:lnTo>
                <a:lnTo>
                  <a:pt x="0" y="946674"/>
                </a:lnTo>
                <a:close/>
              </a:path>
            </a:pathLst>
          </a:custGeom>
          <a:scene3d>
            <a:camera prst="orthographicFront"/>
            <a:lightRig rig="threePt" dir="t">
              <a:rot lat="0" lon="0" rev="7500000"/>
            </a:lightRig>
          </a:scene3d>
          <a:sp3d prstMaterial="plastic">
            <a:bevelT w="127000" h="25400" prst="relaxedInset"/>
          </a:sp3d>
        </p:spPr>
        <p:style>
          <a:lnRef idx="0">
            <a:schemeClr val="accent1">
              <a:shade val="80000"/>
              <a:hueOff val="349281"/>
              <a:satOff val="-6256"/>
              <a:lumOff val="26585"/>
              <a:alphaOff val="0"/>
            </a:schemeClr>
          </a:lnRef>
          <a:fillRef idx="3">
            <a:schemeClr val="accent1">
              <a:shade val="80000"/>
              <a:hueOff val="349281"/>
              <a:satOff val="-6256"/>
              <a:lumOff val="26585"/>
              <a:alphaOff val="0"/>
            </a:schemeClr>
          </a:fillRef>
          <a:effectRef idx="2">
            <a:schemeClr val="accent1">
              <a:shade val="80000"/>
              <a:hueOff val="349281"/>
              <a:satOff val="-6256"/>
              <a:lumOff val="26585"/>
              <a:alphaOff val="0"/>
            </a:schemeClr>
          </a:effectRef>
          <a:fontRef idx="minor">
            <a:schemeClr val="lt1"/>
          </a:fontRef>
        </p:style>
        <p:txBody>
          <a:bodyPr spcFirstLastPara="0" vert="horz" wrap="square" lIns="340740" tIns="343372" rIns="340740" bIns="343372" numCol="1" spcCol="1270" anchor="ctr" anchorCtr="0">
            <a:noAutofit/>
          </a:bodyPr>
          <a:lstStyle/>
          <a:p>
            <a:pPr lvl="0" algn="ctr" defTabSz="1733550">
              <a:lnSpc>
                <a:spcPct val="90000"/>
              </a:lnSpc>
              <a:spcBef>
                <a:spcPct val="0"/>
              </a:spcBef>
              <a:spcAft>
                <a:spcPct val="35000"/>
              </a:spcAft>
            </a:pPr>
            <a:r>
              <a:rPr lang="fr-FR" sz="3900" kern="1200" dirty="0" smtClean="0">
                <a:latin typeface="Arial Narrow" charset="0"/>
                <a:ea typeface="Arial Narrow" charset="0"/>
                <a:cs typeface="Arial Narrow" charset="0"/>
              </a:rPr>
              <a:t>Calculer</a:t>
            </a:r>
            <a:endParaRPr lang="fr-FR" sz="3900" kern="1200" dirty="0">
              <a:latin typeface="Arial Narrow" charset="0"/>
              <a:ea typeface="Arial Narrow" charset="0"/>
              <a:cs typeface="Arial Narrow" charset="0"/>
            </a:endParaRPr>
          </a:p>
        </p:txBody>
      </p:sp>
      <p:sp>
        <p:nvSpPr>
          <p:cNvPr id="9" name="Hexagone 8"/>
          <p:cNvSpPr/>
          <p:nvPr/>
        </p:nvSpPr>
        <p:spPr>
          <a:xfrm>
            <a:off x="5856180" y="3460745"/>
            <a:ext cx="256530" cy="221410"/>
          </a:xfrm>
          <a:prstGeom prst="hexagon">
            <a:avLst>
              <a:gd name="adj" fmla="val 25000"/>
              <a:gd name="vf" fmla="val 115470"/>
            </a:avLst>
          </a:prstGeom>
          <a:scene3d>
            <a:camera prst="orthographicFront"/>
            <a:lightRig rig="threePt" dir="t">
              <a:rot lat="0" lon="0" rev="7500000"/>
            </a:lightRig>
          </a:scene3d>
          <a:sp3d extrusionH="190500" prstMaterial="dkEdge">
            <a:bevelT w="120650" h="38100" prst="relaxedInset"/>
            <a:contourClr>
              <a:schemeClr val="bg1"/>
            </a:contourClr>
          </a:sp3d>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0" name="Hexagone 9"/>
          <p:cNvSpPr/>
          <p:nvPr/>
        </p:nvSpPr>
        <p:spPr>
          <a:xfrm>
            <a:off x="6195909" y="2848663"/>
            <a:ext cx="2195531" cy="1893348"/>
          </a:xfrm>
          <a:prstGeom prst="hexagon">
            <a:avLst>
              <a:gd name="adj" fmla="val 25000"/>
              <a:gd name="vf" fmla="val 115470"/>
            </a:avLst>
          </a:prstGeom>
          <a:blipFill>
            <a:blip r:embed="rId3">
              <a:extLst>
                <a:ext uri="{28A0092B-C50C-407E-A947-70E740481C1C}">
                  <a14:useLocalDpi xmlns:a14="http://schemas.microsoft.com/office/drawing/2010/main" val="0"/>
                </a:ext>
              </a:extLst>
            </a:blip>
            <a:srcRect/>
            <a:stretch>
              <a:fillRect t="-9000" b="-9000"/>
            </a:stretch>
          </a:blipFill>
          <a:scene3d>
            <a:camera prst="orthographicFront"/>
            <a:lightRig rig="threePt" dir="t">
              <a:rot lat="0" lon="0" rev="7500000"/>
            </a:lightRig>
          </a:scene3d>
          <a:sp3d extrusionH="190500" prstMaterial="dkEdge">
            <a:bevelT w="135400" h="16350" prst="relaxedInset"/>
            <a:contourClr>
              <a:schemeClr val="bg1"/>
            </a:contourClr>
          </a:sp3d>
        </p:spPr>
        <p:style>
          <a:lnRef idx="1">
            <a:schemeClr val="accent1">
              <a:shade val="80000"/>
              <a:hueOff val="349281"/>
              <a:satOff val="-6256"/>
              <a:lumOff val="26585"/>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1" name="Hexagone 10"/>
          <p:cNvSpPr/>
          <p:nvPr/>
        </p:nvSpPr>
        <p:spPr>
          <a:xfrm>
            <a:off x="6264472" y="3684777"/>
            <a:ext cx="256530" cy="221410"/>
          </a:xfrm>
          <a:prstGeom prst="hexagon">
            <a:avLst>
              <a:gd name="adj" fmla="val 25000"/>
              <a:gd name="vf" fmla="val 115470"/>
            </a:avLst>
          </a:prstGeom>
          <a:scene3d>
            <a:camera prst="orthographicFront"/>
            <a:lightRig rig="threePt" dir="t">
              <a:rot lat="0" lon="0" rev="7500000"/>
            </a:lightRig>
          </a:scene3d>
          <a:sp3d extrusionH="190500" prstMaterial="dkEdge">
            <a:bevelT w="120650" h="38100" prst="relaxedInset"/>
            <a:contourClr>
              <a:schemeClr val="bg1"/>
            </a:contourClr>
          </a:sp3d>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7570526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chemeClr val="accent2"/>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extLst>
              <p:ext uri="{D42A27DB-BD31-4B8C-83A1-F6EECF244321}">
                <p14:modId xmlns:p14="http://schemas.microsoft.com/office/powerpoint/2010/main" val="972974258"/>
              </p:ext>
            </p:extLst>
          </p:nvPr>
        </p:nvGraphicFramePr>
        <p:xfrm>
          <a:off x="436880" y="1844040"/>
          <a:ext cx="8209280" cy="3794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oneTexte 3"/>
          <p:cNvSpPr txBox="1"/>
          <p:nvPr/>
        </p:nvSpPr>
        <p:spPr>
          <a:xfrm>
            <a:off x="2499934" y="781288"/>
            <a:ext cx="4083169" cy="369332"/>
          </a:xfrm>
          <a:prstGeom prst="rect">
            <a:avLst/>
          </a:prstGeom>
          <a:noFill/>
        </p:spPr>
        <p:txBody>
          <a:bodyPr wrap="none" rtlCol="0">
            <a:spAutoFit/>
          </a:bodyPr>
          <a:lstStyle/>
          <a:p>
            <a:r>
              <a:rPr lang="fr-FR" b="1" dirty="0" smtClean="0">
                <a:solidFill>
                  <a:schemeClr val="accent2">
                    <a:lumMod val="75000"/>
                  </a:schemeClr>
                </a:solidFill>
                <a:latin typeface="Arial Narrow" charset="0"/>
                <a:ea typeface="Arial Narrow" charset="0"/>
                <a:cs typeface="Arial Narrow" charset="0"/>
              </a:rPr>
              <a:t>Compétences mathématiques élémentaires</a:t>
            </a:r>
            <a:endParaRPr lang="fr-FR" b="1" dirty="0">
              <a:solidFill>
                <a:schemeClr val="accent2">
                  <a:lumMod val="75000"/>
                </a:schemeClr>
              </a:solidFill>
              <a:latin typeface="Arial Narrow" charset="0"/>
              <a:ea typeface="Arial Narrow" charset="0"/>
              <a:cs typeface="Arial Narrow" charset="0"/>
            </a:endParaRPr>
          </a:p>
        </p:txBody>
      </p:sp>
      <p:sp>
        <p:nvSpPr>
          <p:cNvPr id="5" name="Flèche vers le bas 4"/>
          <p:cNvSpPr/>
          <p:nvPr/>
        </p:nvSpPr>
        <p:spPr>
          <a:xfrm>
            <a:off x="4272279" y="1381760"/>
            <a:ext cx="538480" cy="462280"/>
          </a:xfrm>
          <a:prstGeom prst="downArrow">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7904783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11968" y="6426316"/>
            <a:ext cx="2515882" cy="276999"/>
          </a:xfrm>
          <a:prstGeom prst="rect">
            <a:avLst/>
          </a:prstGeom>
          <a:noFill/>
        </p:spPr>
        <p:txBody>
          <a:bodyPr wrap="none" rtlCol="0">
            <a:spAutoFit/>
          </a:bodyPr>
          <a:lstStyle/>
          <a:p>
            <a:r>
              <a:rPr lang="fr-FR" sz="1200" dirty="0" err="1" smtClean="0">
                <a:latin typeface="Arial Narrow" charset="0"/>
                <a:ea typeface="Arial Narrow" charset="0"/>
                <a:cs typeface="Arial Narrow" charset="0"/>
              </a:rPr>
              <a:t>Nye</a:t>
            </a:r>
            <a:r>
              <a:rPr lang="fr-FR" sz="1200" dirty="0" smtClean="0">
                <a:latin typeface="Arial Narrow" charset="0"/>
                <a:ea typeface="Arial Narrow" charset="0"/>
                <a:cs typeface="Arial Narrow" charset="0"/>
              </a:rPr>
              <a:t> et al. (2001), Thibaut et </a:t>
            </a:r>
            <a:r>
              <a:rPr lang="fr-FR" sz="1200" dirty="0" err="1" smtClean="0">
                <a:latin typeface="Arial Narrow" charset="0"/>
                <a:ea typeface="Arial Narrow" charset="0"/>
                <a:cs typeface="Arial Narrow" charset="0"/>
              </a:rPr>
              <a:t>Stoffe</a:t>
            </a:r>
            <a:r>
              <a:rPr lang="fr-FR" sz="1200" dirty="0" smtClean="0">
                <a:latin typeface="Arial Narrow" charset="0"/>
                <a:ea typeface="Arial Narrow" charset="0"/>
                <a:cs typeface="Arial Narrow" charset="0"/>
              </a:rPr>
              <a:t> (2002)</a:t>
            </a:r>
            <a:endParaRPr lang="fr-FR" sz="1200" dirty="0">
              <a:latin typeface="Arial Narrow" charset="0"/>
              <a:ea typeface="Arial Narrow" charset="0"/>
              <a:cs typeface="Arial Narrow" charset="0"/>
            </a:endParaRPr>
          </a:p>
        </p:txBody>
      </p:sp>
      <p:graphicFrame>
        <p:nvGraphicFramePr>
          <p:cNvPr id="22" name="Diagramme 21"/>
          <p:cNvGraphicFramePr/>
          <p:nvPr>
            <p:extLst>
              <p:ext uri="{D42A27DB-BD31-4B8C-83A1-F6EECF244321}">
                <p14:modId xmlns:p14="http://schemas.microsoft.com/office/powerpoint/2010/main" val="386138023"/>
              </p:ext>
            </p:extLst>
          </p:nvPr>
        </p:nvGraphicFramePr>
        <p:xfrm>
          <a:off x="650240" y="396240"/>
          <a:ext cx="8107680" cy="5445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4" name="Connecteur droit avec flèche 23"/>
          <p:cNvCxnSpPr/>
          <p:nvPr/>
        </p:nvCxnSpPr>
        <p:spPr>
          <a:xfrm>
            <a:off x="2448560" y="3718560"/>
            <a:ext cx="10160" cy="72136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467568" y="4573258"/>
            <a:ext cx="3174267" cy="307777"/>
          </a:xfrm>
          <a:prstGeom prst="rect">
            <a:avLst/>
          </a:prstGeom>
          <a:noFill/>
        </p:spPr>
        <p:txBody>
          <a:bodyPr wrap="none" rtlCol="0">
            <a:spAutoFit/>
          </a:bodyPr>
          <a:lstStyle/>
          <a:p>
            <a:r>
              <a:rPr lang="fr-FR" sz="1400" dirty="0" smtClean="0">
                <a:latin typeface="Arial Narrow" charset="0"/>
                <a:ea typeface="Arial Narrow" charset="0"/>
                <a:cs typeface="Arial Narrow" charset="0"/>
              </a:rPr>
              <a:t>Contamination perceptive de la configuration</a:t>
            </a:r>
            <a:endParaRPr lang="fr-FR" sz="1400" dirty="0">
              <a:latin typeface="Arial Narrow" charset="0"/>
              <a:ea typeface="Arial Narrow" charset="0"/>
              <a:cs typeface="Arial Narrow" charset="0"/>
            </a:endParaRPr>
          </a:p>
        </p:txBody>
      </p:sp>
    </p:spTree>
    <p:extLst>
      <p:ext uri="{BB962C8B-B14F-4D97-AF65-F5344CB8AC3E}">
        <p14:creationId xmlns:p14="http://schemas.microsoft.com/office/powerpoint/2010/main" val="118269316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rme libre 4"/>
          <p:cNvSpPr/>
          <p:nvPr/>
        </p:nvSpPr>
        <p:spPr>
          <a:xfrm>
            <a:off x="3467435" y="2960069"/>
            <a:ext cx="2322417" cy="1965117"/>
          </a:xfrm>
          <a:custGeom>
            <a:avLst/>
            <a:gdLst>
              <a:gd name="connsiteX0" fmla="*/ 0 w 2322417"/>
              <a:gd name="connsiteY0" fmla="*/ 982559 h 1965117"/>
              <a:gd name="connsiteX1" fmla="*/ 1161209 w 2322417"/>
              <a:gd name="connsiteY1" fmla="*/ 0 h 1965117"/>
              <a:gd name="connsiteX2" fmla="*/ 2322418 w 2322417"/>
              <a:gd name="connsiteY2" fmla="*/ 982559 h 1965117"/>
              <a:gd name="connsiteX3" fmla="*/ 1161209 w 2322417"/>
              <a:gd name="connsiteY3" fmla="*/ 1965118 h 1965117"/>
              <a:gd name="connsiteX4" fmla="*/ 0 w 2322417"/>
              <a:gd name="connsiteY4" fmla="*/ 982559 h 1965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2417" h="1965117">
                <a:moveTo>
                  <a:pt x="0" y="982559"/>
                </a:moveTo>
                <a:cubicBezTo>
                  <a:pt x="0" y="439907"/>
                  <a:pt x="519891" y="0"/>
                  <a:pt x="1161209" y="0"/>
                </a:cubicBezTo>
                <a:cubicBezTo>
                  <a:pt x="1802527" y="0"/>
                  <a:pt x="2322418" y="439907"/>
                  <a:pt x="2322418" y="982559"/>
                </a:cubicBezTo>
                <a:cubicBezTo>
                  <a:pt x="2322418" y="1525211"/>
                  <a:pt x="1802527" y="1965118"/>
                  <a:pt x="1161209" y="1965118"/>
                </a:cubicBezTo>
                <a:cubicBezTo>
                  <a:pt x="519891" y="1965118"/>
                  <a:pt x="0" y="1525211"/>
                  <a:pt x="0" y="982559"/>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txBody>
          <a:bodyPr spcFirstLastPara="0" vert="horz" wrap="square" lIns="364240" tIns="311915" rIns="364240" bIns="311915" numCol="1" spcCol="1270" anchor="ctr" anchorCtr="0">
            <a:noAutofit/>
          </a:bodyPr>
          <a:lstStyle/>
          <a:p>
            <a:pPr lvl="0" algn="ctr" defTabSz="844550">
              <a:lnSpc>
                <a:spcPct val="90000"/>
              </a:lnSpc>
              <a:spcBef>
                <a:spcPct val="0"/>
              </a:spcBef>
              <a:spcAft>
                <a:spcPct val="35000"/>
              </a:spcAft>
            </a:pPr>
            <a:r>
              <a:rPr lang="fr-FR" sz="1900" kern="1200" smtClean="0">
                <a:latin typeface="Arial Narrow" charset="0"/>
                <a:ea typeface="Arial Narrow" charset="0"/>
                <a:cs typeface="Arial Narrow" charset="0"/>
              </a:rPr>
              <a:t>Apprentissages conditionnés par</a:t>
            </a:r>
            <a:endParaRPr lang="fr-FR" sz="1900" kern="1200">
              <a:latin typeface="Arial Narrow" charset="0"/>
              <a:ea typeface="Arial Narrow" charset="0"/>
              <a:cs typeface="Arial Narrow" charset="0"/>
            </a:endParaRPr>
          </a:p>
        </p:txBody>
      </p:sp>
      <p:sp>
        <p:nvSpPr>
          <p:cNvPr id="6" name="Forme libre 5"/>
          <p:cNvSpPr/>
          <p:nvPr/>
        </p:nvSpPr>
        <p:spPr>
          <a:xfrm rot="16200000">
            <a:off x="4457861" y="2339831"/>
            <a:ext cx="341565" cy="615349"/>
          </a:xfrm>
          <a:custGeom>
            <a:avLst/>
            <a:gdLst>
              <a:gd name="connsiteX0" fmla="*/ 0 w 341565"/>
              <a:gd name="connsiteY0" fmla="*/ 123070 h 615349"/>
              <a:gd name="connsiteX1" fmla="*/ 170783 w 341565"/>
              <a:gd name="connsiteY1" fmla="*/ 123070 h 615349"/>
              <a:gd name="connsiteX2" fmla="*/ 170783 w 341565"/>
              <a:gd name="connsiteY2" fmla="*/ 0 h 615349"/>
              <a:gd name="connsiteX3" fmla="*/ 341565 w 341565"/>
              <a:gd name="connsiteY3" fmla="*/ 307675 h 615349"/>
              <a:gd name="connsiteX4" fmla="*/ 170783 w 341565"/>
              <a:gd name="connsiteY4" fmla="*/ 615349 h 615349"/>
              <a:gd name="connsiteX5" fmla="*/ 170783 w 341565"/>
              <a:gd name="connsiteY5" fmla="*/ 492279 h 615349"/>
              <a:gd name="connsiteX6" fmla="*/ 0 w 341565"/>
              <a:gd name="connsiteY6" fmla="*/ 492279 h 615349"/>
              <a:gd name="connsiteX7" fmla="*/ 0 w 341565"/>
              <a:gd name="connsiteY7" fmla="*/ 123070 h 61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565" h="615349">
                <a:moveTo>
                  <a:pt x="0" y="123070"/>
                </a:moveTo>
                <a:lnTo>
                  <a:pt x="170783" y="123070"/>
                </a:lnTo>
                <a:lnTo>
                  <a:pt x="170783" y="0"/>
                </a:lnTo>
                <a:lnTo>
                  <a:pt x="341565" y="307675"/>
                </a:lnTo>
                <a:lnTo>
                  <a:pt x="170783" y="615349"/>
                </a:lnTo>
                <a:lnTo>
                  <a:pt x="170783" y="492279"/>
                </a:lnTo>
                <a:lnTo>
                  <a:pt x="0" y="492279"/>
                </a:lnTo>
                <a:lnTo>
                  <a:pt x="0" y="123070"/>
                </a:lnTo>
                <a:close/>
              </a:path>
            </a:pathLst>
          </a:custGeom>
          <a:scene3d>
            <a:camera prst="orthographicFront"/>
            <a:lightRig rig="flat" dir="t"/>
          </a:scene3d>
          <a:sp3d z="-80000" prstMaterial="plastic">
            <a:bevelT w="50800" h="50800"/>
            <a:bevelB w="25400" h="25400" prst="angle"/>
          </a:sp3d>
        </p:spPr>
        <p:style>
          <a:lnRef idx="0">
            <a:schemeClr val="accent1">
              <a:shade val="90000"/>
              <a:hueOff val="0"/>
              <a:satOff val="0"/>
              <a:lumOff val="0"/>
              <a:alphaOff val="0"/>
            </a:schemeClr>
          </a:lnRef>
          <a:fillRef idx="3">
            <a:schemeClr val="accent1">
              <a:shade val="90000"/>
              <a:hueOff val="0"/>
              <a:satOff val="0"/>
              <a:lumOff val="0"/>
              <a:alphaOff val="0"/>
            </a:schemeClr>
          </a:fillRef>
          <a:effectRef idx="2">
            <a:schemeClr val="accent1">
              <a:shade val="90000"/>
              <a:hueOff val="0"/>
              <a:satOff val="0"/>
              <a:lumOff val="0"/>
              <a:alphaOff val="0"/>
            </a:schemeClr>
          </a:effectRef>
          <a:fontRef idx="minor">
            <a:schemeClr val="lt1"/>
          </a:fontRef>
        </p:style>
        <p:txBody>
          <a:bodyPr spcFirstLastPara="0" vert="horz" wrap="square" lIns="-2" tIns="123070" rIns="102470" bIns="123069" numCol="1" spcCol="1270" anchor="ctr" anchorCtr="0">
            <a:noAutofit/>
          </a:bodyPr>
          <a:lstStyle/>
          <a:p>
            <a:pPr lvl="0" algn="ctr" defTabSz="666750">
              <a:lnSpc>
                <a:spcPct val="90000"/>
              </a:lnSpc>
              <a:spcBef>
                <a:spcPct val="0"/>
              </a:spcBef>
              <a:spcAft>
                <a:spcPct val="35000"/>
              </a:spcAft>
            </a:pPr>
            <a:endParaRPr lang="fr-FR" sz="1500" kern="1200">
              <a:latin typeface="Arial Narrow" charset="0"/>
              <a:ea typeface="Arial Narrow" charset="0"/>
              <a:cs typeface="Arial Narrow" charset="0"/>
            </a:endParaRPr>
          </a:p>
        </p:txBody>
      </p:sp>
      <p:sp>
        <p:nvSpPr>
          <p:cNvPr id="7" name="Forme libre 6"/>
          <p:cNvSpPr/>
          <p:nvPr/>
        </p:nvSpPr>
        <p:spPr>
          <a:xfrm>
            <a:off x="3723717" y="501706"/>
            <a:ext cx="1900247" cy="1813901"/>
          </a:xfrm>
          <a:custGeom>
            <a:avLst/>
            <a:gdLst>
              <a:gd name="connsiteX0" fmla="*/ 0 w 1809850"/>
              <a:gd name="connsiteY0" fmla="*/ 904925 h 1809850"/>
              <a:gd name="connsiteX1" fmla="*/ 904925 w 1809850"/>
              <a:gd name="connsiteY1" fmla="*/ 0 h 1809850"/>
              <a:gd name="connsiteX2" fmla="*/ 1809850 w 1809850"/>
              <a:gd name="connsiteY2" fmla="*/ 904925 h 1809850"/>
              <a:gd name="connsiteX3" fmla="*/ 904925 w 1809850"/>
              <a:gd name="connsiteY3" fmla="*/ 1809850 h 1809850"/>
              <a:gd name="connsiteX4" fmla="*/ 0 w 1809850"/>
              <a:gd name="connsiteY4" fmla="*/ 904925 h 1809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850" h="1809850">
                <a:moveTo>
                  <a:pt x="0" y="904925"/>
                </a:moveTo>
                <a:cubicBezTo>
                  <a:pt x="0" y="405149"/>
                  <a:pt x="405149" y="0"/>
                  <a:pt x="904925" y="0"/>
                </a:cubicBezTo>
                <a:cubicBezTo>
                  <a:pt x="1404701" y="0"/>
                  <a:pt x="1809850" y="405149"/>
                  <a:pt x="1809850" y="904925"/>
                </a:cubicBezTo>
                <a:cubicBezTo>
                  <a:pt x="1809850" y="1404701"/>
                  <a:pt x="1404701" y="1809850"/>
                  <a:pt x="904925" y="1809850"/>
                </a:cubicBezTo>
                <a:cubicBezTo>
                  <a:pt x="405149" y="1809850"/>
                  <a:pt x="0" y="1404701"/>
                  <a:pt x="0" y="904925"/>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txBody>
          <a:bodyPr spcFirstLastPara="0" vert="horz" wrap="square" lIns="287906" tIns="287906" rIns="287906" bIns="287906" numCol="1" spcCol="1270" anchor="ctr" anchorCtr="0">
            <a:noAutofit/>
          </a:bodyPr>
          <a:lstStyle/>
          <a:p>
            <a:pPr lvl="0" algn="ctr" defTabSz="800100">
              <a:lnSpc>
                <a:spcPct val="90000"/>
              </a:lnSpc>
              <a:spcBef>
                <a:spcPct val="0"/>
              </a:spcBef>
              <a:spcAft>
                <a:spcPct val="35000"/>
              </a:spcAft>
            </a:pPr>
            <a:r>
              <a:rPr lang="fr-FR" sz="1800" kern="1200" dirty="0" smtClean="0">
                <a:latin typeface="Arial Narrow" charset="0"/>
                <a:ea typeface="Arial Narrow" charset="0"/>
                <a:cs typeface="Arial Narrow" charset="0"/>
              </a:rPr>
              <a:t>Niveau de fonctionnement intellectuel</a:t>
            </a:r>
            <a:endParaRPr lang="fr-FR" sz="1800" kern="1200" dirty="0">
              <a:latin typeface="Arial Narrow" charset="0"/>
              <a:ea typeface="Arial Narrow" charset="0"/>
              <a:cs typeface="Arial Narrow" charset="0"/>
            </a:endParaRPr>
          </a:p>
        </p:txBody>
      </p:sp>
      <p:sp>
        <p:nvSpPr>
          <p:cNvPr id="8" name="Forme libre 7"/>
          <p:cNvSpPr/>
          <p:nvPr/>
        </p:nvSpPr>
        <p:spPr>
          <a:xfrm rot="1781653">
            <a:off x="5677608" y="4316300"/>
            <a:ext cx="291686" cy="615349"/>
          </a:xfrm>
          <a:custGeom>
            <a:avLst/>
            <a:gdLst>
              <a:gd name="connsiteX0" fmla="*/ 0 w 291686"/>
              <a:gd name="connsiteY0" fmla="*/ 123070 h 615349"/>
              <a:gd name="connsiteX1" fmla="*/ 145843 w 291686"/>
              <a:gd name="connsiteY1" fmla="*/ 123070 h 615349"/>
              <a:gd name="connsiteX2" fmla="*/ 145843 w 291686"/>
              <a:gd name="connsiteY2" fmla="*/ 0 h 615349"/>
              <a:gd name="connsiteX3" fmla="*/ 291686 w 291686"/>
              <a:gd name="connsiteY3" fmla="*/ 307675 h 615349"/>
              <a:gd name="connsiteX4" fmla="*/ 145843 w 291686"/>
              <a:gd name="connsiteY4" fmla="*/ 615349 h 615349"/>
              <a:gd name="connsiteX5" fmla="*/ 145843 w 291686"/>
              <a:gd name="connsiteY5" fmla="*/ 492279 h 615349"/>
              <a:gd name="connsiteX6" fmla="*/ 0 w 291686"/>
              <a:gd name="connsiteY6" fmla="*/ 492279 h 615349"/>
              <a:gd name="connsiteX7" fmla="*/ 0 w 291686"/>
              <a:gd name="connsiteY7" fmla="*/ 123070 h 61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686" h="615349">
                <a:moveTo>
                  <a:pt x="0" y="123070"/>
                </a:moveTo>
                <a:lnTo>
                  <a:pt x="145843" y="123070"/>
                </a:lnTo>
                <a:lnTo>
                  <a:pt x="145843" y="0"/>
                </a:lnTo>
                <a:lnTo>
                  <a:pt x="291686" y="307675"/>
                </a:lnTo>
                <a:lnTo>
                  <a:pt x="145843" y="615349"/>
                </a:lnTo>
                <a:lnTo>
                  <a:pt x="145843" y="492279"/>
                </a:lnTo>
                <a:lnTo>
                  <a:pt x="0" y="492279"/>
                </a:lnTo>
                <a:lnTo>
                  <a:pt x="0" y="123070"/>
                </a:lnTo>
                <a:close/>
              </a:path>
            </a:pathLst>
          </a:custGeom>
          <a:scene3d>
            <a:camera prst="orthographicFront"/>
            <a:lightRig rig="flat" dir="t"/>
          </a:scene3d>
          <a:sp3d z="-80000" prstMaterial="plastic">
            <a:bevelT w="50800" h="50800"/>
            <a:bevelB w="25400" h="25400" prst="angle"/>
          </a:sp3d>
        </p:spPr>
        <p:style>
          <a:lnRef idx="0">
            <a:schemeClr val="accent1">
              <a:shade val="90000"/>
              <a:hueOff val="174612"/>
              <a:satOff val="-2991"/>
              <a:lumOff val="11980"/>
              <a:alphaOff val="0"/>
            </a:schemeClr>
          </a:lnRef>
          <a:fillRef idx="3">
            <a:schemeClr val="accent1">
              <a:shade val="90000"/>
              <a:hueOff val="174612"/>
              <a:satOff val="-2991"/>
              <a:lumOff val="11980"/>
              <a:alphaOff val="0"/>
            </a:schemeClr>
          </a:fillRef>
          <a:effectRef idx="2">
            <a:schemeClr val="accent1">
              <a:shade val="90000"/>
              <a:hueOff val="174612"/>
              <a:satOff val="-2991"/>
              <a:lumOff val="11980"/>
              <a:alphaOff val="0"/>
            </a:schemeClr>
          </a:effectRef>
          <a:fontRef idx="minor">
            <a:schemeClr val="lt1"/>
          </a:fontRef>
        </p:style>
        <p:txBody>
          <a:bodyPr spcFirstLastPara="0" vert="horz" wrap="square" lIns="0" tIns="123069" rIns="87505" bIns="123070" numCol="1" spcCol="1270" anchor="ctr" anchorCtr="0">
            <a:noAutofit/>
          </a:bodyPr>
          <a:lstStyle/>
          <a:p>
            <a:pPr lvl="0" algn="ctr" defTabSz="666750">
              <a:lnSpc>
                <a:spcPct val="90000"/>
              </a:lnSpc>
              <a:spcBef>
                <a:spcPct val="0"/>
              </a:spcBef>
              <a:spcAft>
                <a:spcPct val="35000"/>
              </a:spcAft>
            </a:pPr>
            <a:endParaRPr lang="fr-FR" sz="1500" kern="1200">
              <a:latin typeface="Arial Narrow" charset="0"/>
              <a:ea typeface="Arial Narrow" charset="0"/>
              <a:cs typeface="Arial Narrow" charset="0"/>
            </a:endParaRPr>
          </a:p>
        </p:txBody>
      </p:sp>
      <p:sp>
        <p:nvSpPr>
          <p:cNvPr id="9" name="Forme libre 8"/>
          <p:cNvSpPr/>
          <p:nvPr/>
        </p:nvSpPr>
        <p:spPr>
          <a:xfrm>
            <a:off x="5950830" y="4307727"/>
            <a:ext cx="1809850" cy="1809850"/>
          </a:xfrm>
          <a:custGeom>
            <a:avLst/>
            <a:gdLst>
              <a:gd name="connsiteX0" fmla="*/ 0 w 1809850"/>
              <a:gd name="connsiteY0" fmla="*/ 904925 h 1809850"/>
              <a:gd name="connsiteX1" fmla="*/ 904925 w 1809850"/>
              <a:gd name="connsiteY1" fmla="*/ 0 h 1809850"/>
              <a:gd name="connsiteX2" fmla="*/ 1809850 w 1809850"/>
              <a:gd name="connsiteY2" fmla="*/ 904925 h 1809850"/>
              <a:gd name="connsiteX3" fmla="*/ 904925 w 1809850"/>
              <a:gd name="connsiteY3" fmla="*/ 1809850 h 1809850"/>
              <a:gd name="connsiteX4" fmla="*/ 0 w 1809850"/>
              <a:gd name="connsiteY4" fmla="*/ 904925 h 1809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850" h="1809850">
                <a:moveTo>
                  <a:pt x="0" y="904925"/>
                </a:moveTo>
                <a:cubicBezTo>
                  <a:pt x="0" y="405149"/>
                  <a:pt x="405149" y="0"/>
                  <a:pt x="904925" y="0"/>
                </a:cubicBezTo>
                <a:cubicBezTo>
                  <a:pt x="1404701" y="0"/>
                  <a:pt x="1809850" y="405149"/>
                  <a:pt x="1809850" y="904925"/>
                </a:cubicBezTo>
                <a:cubicBezTo>
                  <a:pt x="1809850" y="1404701"/>
                  <a:pt x="1404701" y="1809850"/>
                  <a:pt x="904925" y="1809850"/>
                </a:cubicBezTo>
                <a:cubicBezTo>
                  <a:pt x="405149" y="1809850"/>
                  <a:pt x="0" y="1404701"/>
                  <a:pt x="0" y="904925"/>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80000"/>
              <a:hueOff val="174641"/>
              <a:satOff val="-3128"/>
              <a:lumOff val="13293"/>
              <a:alphaOff val="0"/>
            </a:schemeClr>
          </a:fillRef>
          <a:effectRef idx="2">
            <a:schemeClr val="accent1">
              <a:shade val="80000"/>
              <a:hueOff val="174641"/>
              <a:satOff val="-3128"/>
              <a:lumOff val="13293"/>
              <a:alphaOff val="0"/>
            </a:schemeClr>
          </a:effectRef>
          <a:fontRef idx="minor">
            <a:schemeClr val="lt1"/>
          </a:fontRef>
        </p:style>
        <p:txBody>
          <a:bodyPr spcFirstLastPara="0" vert="horz" wrap="square" lIns="287906" tIns="287906" rIns="287906" bIns="287906" numCol="1" spcCol="1270" anchor="ctr" anchorCtr="0">
            <a:noAutofit/>
          </a:bodyPr>
          <a:lstStyle/>
          <a:p>
            <a:pPr lvl="0" algn="ctr" defTabSz="800100">
              <a:lnSpc>
                <a:spcPct val="90000"/>
              </a:lnSpc>
              <a:spcBef>
                <a:spcPct val="0"/>
              </a:spcBef>
              <a:spcAft>
                <a:spcPct val="35000"/>
              </a:spcAft>
            </a:pPr>
            <a:r>
              <a:rPr lang="fr-FR" sz="1800" kern="1200" dirty="0" smtClean="0">
                <a:latin typeface="Arial Narrow" charset="0"/>
                <a:ea typeface="Arial Narrow" charset="0"/>
                <a:cs typeface="Arial Narrow" charset="0"/>
              </a:rPr>
              <a:t>Mémoire de travail</a:t>
            </a:r>
            <a:endParaRPr lang="fr-FR" sz="1800" kern="1200" dirty="0">
              <a:latin typeface="Arial Narrow" charset="0"/>
              <a:ea typeface="Arial Narrow" charset="0"/>
              <a:cs typeface="Arial Narrow" charset="0"/>
            </a:endParaRPr>
          </a:p>
        </p:txBody>
      </p:sp>
      <p:sp>
        <p:nvSpPr>
          <p:cNvPr id="10" name="Forme libre 9"/>
          <p:cNvSpPr/>
          <p:nvPr/>
        </p:nvSpPr>
        <p:spPr>
          <a:xfrm rot="19800000">
            <a:off x="3313622" y="4314709"/>
            <a:ext cx="275302" cy="615349"/>
          </a:xfrm>
          <a:custGeom>
            <a:avLst/>
            <a:gdLst>
              <a:gd name="connsiteX0" fmla="*/ 0 w 275301"/>
              <a:gd name="connsiteY0" fmla="*/ 123070 h 615349"/>
              <a:gd name="connsiteX1" fmla="*/ 137651 w 275301"/>
              <a:gd name="connsiteY1" fmla="*/ 123070 h 615349"/>
              <a:gd name="connsiteX2" fmla="*/ 137651 w 275301"/>
              <a:gd name="connsiteY2" fmla="*/ 0 h 615349"/>
              <a:gd name="connsiteX3" fmla="*/ 275301 w 275301"/>
              <a:gd name="connsiteY3" fmla="*/ 307675 h 615349"/>
              <a:gd name="connsiteX4" fmla="*/ 137651 w 275301"/>
              <a:gd name="connsiteY4" fmla="*/ 615349 h 615349"/>
              <a:gd name="connsiteX5" fmla="*/ 137651 w 275301"/>
              <a:gd name="connsiteY5" fmla="*/ 492279 h 615349"/>
              <a:gd name="connsiteX6" fmla="*/ 0 w 275301"/>
              <a:gd name="connsiteY6" fmla="*/ 492279 h 615349"/>
              <a:gd name="connsiteX7" fmla="*/ 0 w 275301"/>
              <a:gd name="connsiteY7" fmla="*/ 123070 h 61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301" h="615349">
                <a:moveTo>
                  <a:pt x="275301" y="492279"/>
                </a:moveTo>
                <a:lnTo>
                  <a:pt x="137650" y="492279"/>
                </a:lnTo>
                <a:lnTo>
                  <a:pt x="137650" y="615349"/>
                </a:lnTo>
                <a:lnTo>
                  <a:pt x="0" y="307674"/>
                </a:lnTo>
                <a:lnTo>
                  <a:pt x="137650" y="0"/>
                </a:lnTo>
                <a:lnTo>
                  <a:pt x="137650" y="123070"/>
                </a:lnTo>
                <a:lnTo>
                  <a:pt x="275301" y="123070"/>
                </a:lnTo>
                <a:lnTo>
                  <a:pt x="275301" y="492279"/>
                </a:lnTo>
                <a:close/>
              </a:path>
            </a:pathLst>
          </a:custGeom>
          <a:scene3d>
            <a:camera prst="orthographicFront"/>
            <a:lightRig rig="flat" dir="t"/>
          </a:scene3d>
          <a:sp3d z="-80000" prstMaterial="plastic">
            <a:bevelT w="50800" h="50800"/>
            <a:bevelB w="25400" h="25400" prst="angle"/>
          </a:sp3d>
        </p:spPr>
        <p:style>
          <a:lnRef idx="0">
            <a:schemeClr val="accent1">
              <a:shade val="90000"/>
              <a:hueOff val="349223"/>
              <a:satOff val="-5981"/>
              <a:lumOff val="23960"/>
              <a:alphaOff val="0"/>
            </a:schemeClr>
          </a:lnRef>
          <a:fillRef idx="3">
            <a:schemeClr val="accent1">
              <a:shade val="90000"/>
              <a:hueOff val="349223"/>
              <a:satOff val="-5981"/>
              <a:lumOff val="23960"/>
              <a:alphaOff val="0"/>
            </a:schemeClr>
          </a:fillRef>
          <a:effectRef idx="2">
            <a:schemeClr val="accent1">
              <a:shade val="90000"/>
              <a:hueOff val="349223"/>
              <a:satOff val="-5981"/>
              <a:lumOff val="23960"/>
              <a:alphaOff val="0"/>
            </a:schemeClr>
          </a:effectRef>
          <a:fontRef idx="minor">
            <a:schemeClr val="lt1"/>
          </a:fontRef>
        </p:style>
        <p:txBody>
          <a:bodyPr spcFirstLastPara="0" vert="horz" wrap="square" lIns="82589" tIns="123070" rIns="1" bIns="123069" numCol="1" spcCol="1270" anchor="ctr" anchorCtr="0">
            <a:noAutofit/>
          </a:bodyPr>
          <a:lstStyle/>
          <a:p>
            <a:pPr lvl="0" algn="ctr" defTabSz="666750">
              <a:lnSpc>
                <a:spcPct val="90000"/>
              </a:lnSpc>
              <a:spcBef>
                <a:spcPct val="0"/>
              </a:spcBef>
              <a:spcAft>
                <a:spcPct val="35000"/>
              </a:spcAft>
            </a:pPr>
            <a:endParaRPr lang="fr-FR" sz="1500" kern="1200">
              <a:latin typeface="Arial Narrow" charset="0"/>
              <a:ea typeface="Arial Narrow" charset="0"/>
              <a:cs typeface="Arial Narrow" charset="0"/>
            </a:endParaRPr>
          </a:p>
        </p:txBody>
      </p:sp>
      <p:sp>
        <p:nvSpPr>
          <p:cNvPr id="11" name="Forme libre 10"/>
          <p:cNvSpPr/>
          <p:nvPr/>
        </p:nvSpPr>
        <p:spPr>
          <a:xfrm>
            <a:off x="1530989" y="4303676"/>
            <a:ext cx="1809850" cy="1809850"/>
          </a:xfrm>
          <a:custGeom>
            <a:avLst/>
            <a:gdLst>
              <a:gd name="connsiteX0" fmla="*/ 0 w 1809850"/>
              <a:gd name="connsiteY0" fmla="*/ 904925 h 1809850"/>
              <a:gd name="connsiteX1" fmla="*/ 904925 w 1809850"/>
              <a:gd name="connsiteY1" fmla="*/ 0 h 1809850"/>
              <a:gd name="connsiteX2" fmla="*/ 1809850 w 1809850"/>
              <a:gd name="connsiteY2" fmla="*/ 904925 h 1809850"/>
              <a:gd name="connsiteX3" fmla="*/ 904925 w 1809850"/>
              <a:gd name="connsiteY3" fmla="*/ 1809850 h 1809850"/>
              <a:gd name="connsiteX4" fmla="*/ 0 w 1809850"/>
              <a:gd name="connsiteY4" fmla="*/ 904925 h 1809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850" h="1809850">
                <a:moveTo>
                  <a:pt x="0" y="904925"/>
                </a:moveTo>
                <a:cubicBezTo>
                  <a:pt x="0" y="405149"/>
                  <a:pt x="405149" y="0"/>
                  <a:pt x="904925" y="0"/>
                </a:cubicBezTo>
                <a:cubicBezTo>
                  <a:pt x="1404701" y="0"/>
                  <a:pt x="1809850" y="405149"/>
                  <a:pt x="1809850" y="904925"/>
                </a:cubicBezTo>
                <a:cubicBezTo>
                  <a:pt x="1809850" y="1404701"/>
                  <a:pt x="1404701" y="1809850"/>
                  <a:pt x="904925" y="1809850"/>
                </a:cubicBezTo>
                <a:cubicBezTo>
                  <a:pt x="405149" y="1809850"/>
                  <a:pt x="0" y="1404701"/>
                  <a:pt x="0" y="904925"/>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80000"/>
              <a:hueOff val="349281"/>
              <a:satOff val="-6256"/>
              <a:lumOff val="26585"/>
              <a:alphaOff val="0"/>
            </a:schemeClr>
          </a:fillRef>
          <a:effectRef idx="2">
            <a:schemeClr val="accent1">
              <a:shade val="80000"/>
              <a:hueOff val="349281"/>
              <a:satOff val="-6256"/>
              <a:lumOff val="26585"/>
              <a:alphaOff val="0"/>
            </a:schemeClr>
          </a:effectRef>
          <a:fontRef idx="minor">
            <a:schemeClr val="lt1"/>
          </a:fontRef>
        </p:style>
        <p:txBody>
          <a:bodyPr spcFirstLastPara="0" vert="horz" wrap="square" lIns="287906" tIns="287906" rIns="287906" bIns="287906" numCol="1" spcCol="1270" anchor="ctr" anchorCtr="0">
            <a:noAutofit/>
          </a:bodyPr>
          <a:lstStyle/>
          <a:p>
            <a:pPr lvl="0" algn="ctr" defTabSz="800100">
              <a:lnSpc>
                <a:spcPct val="90000"/>
              </a:lnSpc>
              <a:spcBef>
                <a:spcPct val="0"/>
              </a:spcBef>
              <a:spcAft>
                <a:spcPct val="35000"/>
              </a:spcAft>
            </a:pPr>
            <a:r>
              <a:rPr lang="fr-FR" sz="1800" kern="1200" dirty="0" smtClean="0">
                <a:latin typeface="Arial Narrow" charset="0"/>
                <a:ea typeface="Arial Narrow" charset="0"/>
                <a:cs typeface="Arial Narrow" charset="0"/>
              </a:rPr>
              <a:t>Mémoire à long terme</a:t>
            </a:r>
            <a:endParaRPr lang="fr-FR" sz="1800" kern="1200" dirty="0">
              <a:latin typeface="Arial Narrow" charset="0"/>
              <a:ea typeface="Arial Narrow" charset="0"/>
              <a:cs typeface="Arial Narrow" charset="0"/>
            </a:endParaRPr>
          </a:p>
        </p:txBody>
      </p:sp>
    </p:spTree>
    <p:extLst>
      <p:ext uri="{BB962C8B-B14F-4D97-AF65-F5344CB8AC3E}">
        <p14:creationId xmlns:p14="http://schemas.microsoft.com/office/powerpoint/2010/main" val="14349959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9"/>
                                        </p:tgtEl>
                                        <p:attrNameLst>
                                          <p:attrName>fillcolor</p:attrName>
                                        </p:attrNameLst>
                                      </p:cBhvr>
                                      <p:to>
                                        <a:schemeClr val="accent2"/>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3361593" y="1544014"/>
            <a:ext cx="2128477" cy="991240"/>
          </a:xfrm>
          <a:prstGeom prst="ellipse">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latin typeface="Arial Narrow" charset="0"/>
                <a:ea typeface="Arial Narrow" charset="0"/>
                <a:cs typeface="Arial Narrow" charset="0"/>
              </a:rPr>
              <a:t>Système central de supervision</a:t>
            </a:r>
            <a:endParaRPr lang="fr-FR" sz="1600" dirty="0">
              <a:latin typeface="Arial Narrow" charset="0"/>
              <a:ea typeface="Arial Narrow" charset="0"/>
              <a:cs typeface="Arial Narrow" charset="0"/>
            </a:endParaRPr>
          </a:p>
        </p:txBody>
      </p:sp>
      <p:sp>
        <p:nvSpPr>
          <p:cNvPr id="4" name="Rectangle à coins arrondis 3"/>
          <p:cNvSpPr/>
          <p:nvPr/>
        </p:nvSpPr>
        <p:spPr>
          <a:xfrm>
            <a:off x="856598" y="3156380"/>
            <a:ext cx="1828800" cy="753035"/>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latin typeface="Arial Narrow" charset="0"/>
                <a:ea typeface="Arial Narrow" charset="0"/>
                <a:cs typeface="Arial Narrow" charset="0"/>
              </a:rPr>
              <a:t>Calepin </a:t>
            </a:r>
            <a:r>
              <a:rPr lang="fr-FR" sz="1600" dirty="0" err="1" smtClean="0">
                <a:latin typeface="Arial Narrow" charset="0"/>
                <a:ea typeface="Arial Narrow" charset="0"/>
                <a:cs typeface="Arial Narrow" charset="0"/>
              </a:rPr>
              <a:t>visuo</a:t>
            </a:r>
            <a:r>
              <a:rPr lang="fr-FR" sz="1600" dirty="0" smtClean="0">
                <a:latin typeface="Arial Narrow" charset="0"/>
                <a:ea typeface="Arial Narrow" charset="0"/>
                <a:cs typeface="Arial Narrow" charset="0"/>
              </a:rPr>
              <a:t>-spatial</a:t>
            </a:r>
            <a:endParaRPr lang="fr-FR" sz="1600" dirty="0">
              <a:latin typeface="Arial Narrow" charset="0"/>
              <a:ea typeface="Arial Narrow" charset="0"/>
              <a:cs typeface="Arial Narrow" charset="0"/>
            </a:endParaRPr>
          </a:p>
        </p:txBody>
      </p:sp>
      <p:sp>
        <p:nvSpPr>
          <p:cNvPr id="5" name="Rectangle à coins arrondis 4"/>
          <p:cNvSpPr/>
          <p:nvPr/>
        </p:nvSpPr>
        <p:spPr>
          <a:xfrm>
            <a:off x="3511431" y="3156380"/>
            <a:ext cx="1828800" cy="753035"/>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smtClean="0">
                <a:latin typeface="Arial Narrow" charset="0"/>
                <a:ea typeface="Arial Narrow" charset="0"/>
                <a:cs typeface="Arial Narrow" charset="0"/>
              </a:rPr>
              <a:t>Stockage épisodique</a:t>
            </a:r>
            <a:endParaRPr lang="fr-FR" sz="1600" dirty="0">
              <a:latin typeface="Arial Narrow" charset="0"/>
              <a:ea typeface="Arial Narrow" charset="0"/>
              <a:cs typeface="Arial Narrow" charset="0"/>
            </a:endParaRPr>
          </a:p>
        </p:txBody>
      </p:sp>
      <p:sp>
        <p:nvSpPr>
          <p:cNvPr id="6" name="Rectangle à coins arrondis 5"/>
          <p:cNvSpPr/>
          <p:nvPr/>
        </p:nvSpPr>
        <p:spPr>
          <a:xfrm>
            <a:off x="6353243" y="3156380"/>
            <a:ext cx="1828800" cy="753035"/>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latin typeface="Arial Narrow" charset="0"/>
                <a:ea typeface="Arial Narrow" charset="0"/>
                <a:cs typeface="Arial Narrow" charset="0"/>
              </a:rPr>
              <a:t>Boucle phonologique</a:t>
            </a:r>
            <a:endParaRPr lang="fr-FR" sz="1600" dirty="0">
              <a:latin typeface="Arial Narrow" charset="0"/>
              <a:ea typeface="Arial Narrow" charset="0"/>
              <a:cs typeface="Arial Narrow" charset="0"/>
            </a:endParaRPr>
          </a:p>
        </p:txBody>
      </p:sp>
      <p:sp>
        <p:nvSpPr>
          <p:cNvPr id="7" name="Rectangle à coins arrondis 6"/>
          <p:cNvSpPr/>
          <p:nvPr/>
        </p:nvSpPr>
        <p:spPr>
          <a:xfrm>
            <a:off x="856597" y="4630433"/>
            <a:ext cx="7325445" cy="753035"/>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smtClean="0">
                <a:latin typeface="Arial Narrow" charset="0"/>
                <a:ea typeface="Arial Narrow" charset="0"/>
                <a:cs typeface="Arial Narrow" charset="0"/>
              </a:rPr>
              <a:t>Contenus visuels		MLT épisodique		         Langage</a:t>
            </a:r>
            <a:endParaRPr lang="fr-FR" sz="1600" dirty="0">
              <a:latin typeface="Arial Narrow" charset="0"/>
              <a:ea typeface="Arial Narrow" charset="0"/>
              <a:cs typeface="Arial Narrow" charset="0"/>
            </a:endParaRPr>
          </a:p>
        </p:txBody>
      </p:sp>
      <p:sp>
        <p:nvSpPr>
          <p:cNvPr id="8" name="Double flèche verticale 7"/>
          <p:cNvSpPr/>
          <p:nvPr/>
        </p:nvSpPr>
        <p:spPr>
          <a:xfrm>
            <a:off x="1625001" y="3995222"/>
            <a:ext cx="245889" cy="50714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Double flèche verticale 8"/>
          <p:cNvSpPr/>
          <p:nvPr/>
        </p:nvSpPr>
        <p:spPr>
          <a:xfrm>
            <a:off x="4359715" y="3995222"/>
            <a:ext cx="245889" cy="50714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Double flèche verticale 9"/>
          <p:cNvSpPr/>
          <p:nvPr/>
        </p:nvSpPr>
        <p:spPr>
          <a:xfrm>
            <a:off x="7094429" y="3995222"/>
            <a:ext cx="245889" cy="50714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Double flèche horizontale 10"/>
          <p:cNvSpPr/>
          <p:nvPr/>
        </p:nvSpPr>
        <p:spPr>
          <a:xfrm>
            <a:off x="2485614" y="4945477"/>
            <a:ext cx="875979" cy="179298"/>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Double flèche horizontale 11"/>
          <p:cNvSpPr/>
          <p:nvPr/>
        </p:nvSpPr>
        <p:spPr>
          <a:xfrm>
            <a:off x="5333828" y="4945477"/>
            <a:ext cx="1247375" cy="179298"/>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Légende encadrée avec une bordure 3 15"/>
          <p:cNvSpPr/>
          <p:nvPr/>
        </p:nvSpPr>
        <p:spPr>
          <a:xfrm>
            <a:off x="6666679" y="1075997"/>
            <a:ext cx="1894694" cy="1579326"/>
          </a:xfrm>
          <a:prstGeom prst="accentBorderCallout3">
            <a:avLst>
              <a:gd name="adj1" fmla="val 1911"/>
              <a:gd name="adj2" fmla="val -7979"/>
              <a:gd name="adj3" fmla="val 2490"/>
              <a:gd name="adj4" fmla="val -13476"/>
              <a:gd name="adj5" fmla="val 100000"/>
              <a:gd name="adj6" fmla="val -16667"/>
              <a:gd name="adj7" fmla="val 129328"/>
              <a:gd name="adj8" fmla="val 7923"/>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1400" dirty="0" smtClean="0">
                <a:solidFill>
                  <a:schemeClr val="tx1"/>
                </a:solidFill>
                <a:latin typeface="Arial Narrow" charset="0"/>
                <a:ea typeface="Arial Narrow" charset="0"/>
                <a:cs typeface="Arial Narrow" charset="0"/>
              </a:rPr>
              <a:t>Etudes les plus nombreuses </a:t>
            </a:r>
            <a:r>
              <a:rPr lang="mr-IN" sz="1400" dirty="0" smtClean="0">
                <a:solidFill>
                  <a:schemeClr val="tx1"/>
                </a:solidFill>
                <a:latin typeface="Arial Narrow" charset="0"/>
                <a:ea typeface="Arial Narrow" charset="0"/>
                <a:cs typeface="Arial Narrow" charset="0"/>
              </a:rPr>
              <a:t>–</a:t>
            </a:r>
            <a:r>
              <a:rPr lang="fr-FR" sz="1400" dirty="0" smtClean="0">
                <a:solidFill>
                  <a:schemeClr val="tx1"/>
                </a:solidFill>
                <a:latin typeface="Arial Narrow" charset="0"/>
                <a:ea typeface="Arial Narrow" charset="0"/>
                <a:cs typeface="Arial Narrow" charset="0"/>
              </a:rPr>
              <a:t> voir  notamment </a:t>
            </a:r>
            <a:r>
              <a:rPr lang="fr-FR" sz="1400" dirty="0">
                <a:solidFill>
                  <a:schemeClr val="tx1"/>
                </a:solidFill>
                <a:latin typeface="Arial Narrow" charset="0"/>
                <a:ea typeface="Arial Narrow" charset="0"/>
                <a:cs typeface="Arial Narrow" charset="0"/>
              </a:rPr>
              <a:t>Comblain (1996, 2002, 2009); </a:t>
            </a:r>
            <a:r>
              <a:rPr lang="fr-FR" sz="1400" dirty="0" err="1">
                <a:solidFill>
                  <a:schemeClr val="tx1"/>
                </a:solidFill>
                <a:latin typeface="Arial Narrow" charset="0"/>
                <a:ea typeface="Arial Narrow" charset="0"/>
                <a:cs typeface="Arial Narrow" charset="0"/>
              </a:rPr>
              <a:t>Jarrold</a:t>
            </a:r>
            <a:r>
              <a:rPr lang="fr-FR" sz="1400" dirty="0">
                <a:solidFill>
                  <a:schemeClr val="tx1"/>
                </a:solidFill>
                <a:latin typeface="Arial Narrow" charset="0"/>
                <a:ea typeface="Arial Narrow" charset="0"/>
                <a:cs typeface="Arial Narrow" charset="0"/>
              </a:rPr>
              <a:t> &amp; al. (1997, 2000, 2001), </a:t>
            </a:r>
            <a:r>
              <a:rPr lang="fr-FR" sz="1400" dirty="0" err="1">
                <a:solidFill>
                  <a:schemeClr val="tx1"/>
                </a:solidFill>
                <a:latin typeface="Arial Narrow" charset="0"/>
                <a:ea typeface="Arial Narrow" charset="0"/>
                <a:cs typeface="Arial Narrow" charset="0"/>
              </a:rPr>
              <a:t>Laws</a:t>
            </a:r>
            <a:r>
              <a:rPr lang="fr-FR" sz="1400" dirty="0">
                <a:solidFill>
                  <a:schemeClr val="tx1"/>
                </a:solidFill>
                <a:latin typeface="Arial Narrow" charset="0"/>
                <a:ea typeface="Arial Narrow" charset="0"/>
                <a:cs typeface="Arial Narrow" charset="0"/>
              </a:rPr>
              <a:t> (2002),  </a:t>
            </a:r>
            <a:r>
              <a:rPr lang="fr-FR" sz="1400" dirty="0" err="1">
                <a:solidFill>
                  <a:schemeClr val="tx1"/>
                </a:solidFill>
                <a:latin typeface="Arial Narrow" charset="0"/>
                <a:ea typeface="Arial Narrow" charset="0"/>
                <a:cs typeface="Arial Narrow" charset="0"/>
              </a:rPr>
              <a:t>Vicari</a:t>
            </a:r>
            <a:r>
              <a:rPr lang="fr-FR" sz="1400" dirty="0">
                <a:solidFill>
                  <a:schemeClr val="tx1"/>
                </a:solidFill>
                <a:latin typeface="Arial Narrow" charset="0"/>
                <a:ea typeface="Arial Narrow" charset="0"/>
                <a:cs typeface="Arial Narrow" charset="0"/>
              </a:rPr>
              <a:t> (2005)</a:t>
            </a:r>
          </a:p>
          <a:p>
            <a:endParaRPr lang="fr-FR" sz="1400" dirty="0">
              <a:solidFill>
                <a:schemeClr val="tx1"/>
              </a:solidFill>
              <a:latin typeface="Arial Narrow" charset="0"/>
              <a:ea typeface="Arial Narrow" charset="0"/>
              <a:cs typeface="Arial Narrow" charset="0"/>
            </a:endParaRPr>
          </a:p>
        </p:txBody>
      </p:sp>
      <p:sp>
        <p:nvSpPr>
          <p:cNvPr id="14" name="Rectangle 13"/>
          <p:cNvSpPr/>
          <p:nvPr/>
        </p:nvSpPr>
        <p:spPr>
          <a:xfrm>
            <a:off x="254920" y="6362878"/>
            <a:ext cx="1501117" cy="276999"/>
          </a:xfrm>
          <a:prstGeom prst="rect">
            <a:avLst/>
          </a:prstGeom>
        </p:spPr>
        <p:txBody>
          <a:bodyPr wrap="none">
            <a:spAutoFit/>
          </a:bodyPr>
          <a:lstStyle/>
          <a:p>
            <a:r>
              <a:rPr lang="fr-FR" sz="1200">
                <a:latin typeface="Arial Narrow" charset="0"/>
                <a:ea typeface="Arial Narrow" charset="0"/>
                <a:cs typeface="Arial Narrow" charset="0"/>
              </a:rPr>
              <a:t>d'après </a:t>
            </a:r>
            <a:r>
              <a:rPr lang="fr-FR" sz="1200" dirty="0" err="1">
                <a:latin typeface="Arial Narrow" charset="0"/>
                <a:ea typeface="Arial Narrow" charset="0"/>
                <a:cs typeface="Arial Narrow" charset="0"/>
              </a:rPr>
              <a:t>Baddeley</a:t>
            </a:r>
            <a:r>
              <a:rPr lang="fr-FR" sz="1200" dirty="0">
                <a:latin typeface="Arial Narrow" charset="0"/>
                <a:ea typeface="Arial Narrow" charset="0"/>
                <a:cs typeface="Arial Narrow" charset="0"/>
              </a:rPr>
              <a:t>, 2000</a:t>
            </a:r>
            <a:endParaRPr lang="fr-FR" sz="1200" dirty="0"/>
          </a:p>
        </p:txBody>
      </p:sp>
      <p:sp>
        <p:nvSpPr>
          <p:cNvPr id="2" name="Ellipse 1"/>
          <p:cNvSpPr/>
          <p:nvPr/>
        </p:nvSpPr>
        <p:spPr>
          <a:xfrm>
            <a:off x="5801360" y="2936240"/>
            <a:ext cx="2966720" cy="1310640"/>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2942471" y="1418298"/>
            <a:ext cx="2966720" cy="1310640"/>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287638" y="2877577"/>
            <a:ext cx="2966720" cy="1310640"/>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10377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6"/>
                                        </p:tgtEl>
                                        <p:attrNameLst>
                                          <p:attrName>fillcolor</p:attrName>
                                        </p:attrNameLst>
                                      </p:cBhvr>
                                      <p:to>
                                        <a:schemeClr val="accent2"/>
                                      </p:to>
                                    </p:animClr>
                                    <p:set>
                                      <p:cBhvr>
                                        <p:cTn id="19" dur="2000" fill="hold"/>
                                        <p:tgtEl>
                                          <p:spTgt spid="6"/>
                                        </p:tgtEl>
                                        <p:attrNameLst>
                                          <p:attrName>fill.type</p:attrName>
                                        </p:attrNameLst>
                                      </p:cBhvr>
                                      <p:to>
                                        <p:strVal val="solid"/>
                                      </p:to>
                                    </p:set>
                                    <p:set>
                                      <p:cBhvr>
                                        <p:cTn id="20" dur="2000" fill="hold"/>
                                        <p:tgtEl>
                                          <p:spTgt spid="6"/>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rme libre 14"/>
          <p:cNvSpPr/>
          <p:nvPr/>
        </p:nvSpPr>
        <p:spPr>
          <a:xfrm>
            <a:off x="439638" y="425360"/>
            <a:ext cx="2601146" cy="792357"/>
          </a:xfrm>
          <a:custGeom>
            <a:avLst/>
            <a:gdLst>
              <a:gd name="connsiteX0" fmla="*/ 0 w 2601146"/>
              <a:gd name="connsiteY0" fmla="*/ 0 h 792357"/>
              <a:gd name="connsiteX1" fmla="*/ 2601146 w 2601146"/>
              <a:gd name="connsiteY1" fmla="*/ 0 h 792357"/>
              <a:gd name="connsiteX2" fmla="*/ 2601146 w 2601146"/>
              <a:gd name="connsiteY2" fmla="*/ 792357 h 792357"/>
              <a:gd name="connsiteX3" fmla="*/ 0 w 2601146"/>
              <a:gd name="connsiteY3" fmla="*/ 792357 h 792357"/>
              <a:gd name="connsiteX4" fmla="*/ 0 w 2601146"/>
              <a:gd name="connsiteY4" fmla="*/ 0 h 792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1146" h="792357">
                <a:moveTo>
                  <a:pt x="0" y="0"/>
                </a:moveTo>
                <a:lnTo>
                  <a:pt x="2601146" y="0"/>
                </a:lnTo>
                <a:lnTo>
                  <a:pt x="2601146" y="792357"/>
                </a:lnTo>
                <a:lnTo>
                  <a:pt x="0" y="792357"/>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fr-FR" sz="2300" kern="1200" dirty="0" smtClean="0">
                <a:latin typeface="Arial Narrow" charset="0"/>
                <a:ea typeface="Arial Narrow" charset="0"/>
                <a:cs typeface="Arial Narrow" charset="0"/>
              </a:rPr>
              <a:t>La quantité d'information stockée</a:t>
            </a:r>
            <a:endParaRPr lang="fr-FR" sz="2300" kern="1200" dirty="0">
              <a:latin typeface="Arial Narrow" charset="0"/>
              <a:ea typeface="Arial Narrow" charset="0"/>
              <a:cs typeface="Arial Narrow" charset="0"/>
            </a:endParaRPr>
          </a:p>
        </p:txBody>
      </p:sp>
      <p:sp>
        <p:nvSpPr>
          <p:cNvPr id="16" name="Forme libre 15"/>
          <p:cNvSpPr/>
          <p:nvPr/>
        </p:nvSpPr>
        <p:spPr>
          <a:xfrm>
            <a:off x="439638" y="1217718"/>
            <a:ext cx="2601146" cy="1862482"/>
          </a:xfrm>
          <a:custGeom>
            <a:avLst/>
            <a:gdLst>
              <a:gd name="connsiteX0" fmla="*/ 0 w 2601146"/>
              <a:gd name="connsiteY0" fmla="*/ 0 h 1862482"/>
              <a:gd name="connsiteX1" fmla="*/ 2601146 w 2601146"/>
              <a:gd name="connsiteY1" fmla="*/ 0 h 1862482"/>
              <a:gd name="connsiteX2" fmla="*/ 2601146 w 2601146"/>
              <a:gd name="connsiteY2" fmla="*/ 1862482 h 1862482"/>
              <a:gd name="connsiteX3" fmla="*/ 0 w 2601146"/>
              <a:gd name="connsiteY3" fmla="*/ 1862482 h 1862482"/>
              <a:gd name="connsiteX4" fmla="*/ 0 w 2601146"/>
              <a:gd name="connsiteY4" fmla="*/ 0 h 1862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1146" h="1862482">
                <a:moveTo>
                  <a:pt x="0" y="0"/>
                </a:moveTo>
                <a:lnTo>
                  <a:pt x="2601146" y="0"/>
                </a:lnTo>
                <a:lnTo>
                  <a:pt x="2601146" y="1862482"/>
                </a:lnTo>
                <a:lnTo>
                  <a:pt x="0" y="1862482"/>
                </a:lnTo>
                <a:lnTo>
                  <a:pt x="0" y="0"/>
                </a:lnTo>
                <a:close/>
              </a:path>
            </a:pathLst>
          </a:custGeom>
          <a:blipFill rotWithShape="0">
            <a:blip r:embed="rId3"/>
            <a:stretch>
              <a:fillRect/>
            </a:stretch>
          </a:blipFill>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1">
              <a:alpha val="90000"/>
              <a:tint val="40000"/>
              <a:hueOff val="0"/>
              <a:satOff val="0"/>
              <a:lumOff val="0"/>
              <a:alphaOff val="0"/>
            </a:schemeClr>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FR" sz="1800" kern="1200" dirty="0" smtClean="0">
                <a:latin typeface="Arial Narrow" charset="0"/>
                <a:ea typeface="Arial Narrow" charset="0"/>
                <a:cs typeface="Arial Narrow" charset="0"/>
              </a:rPr>
              <a:t>Limitée</a:t>
            </a:r>
            <a:endParaRPr lang="fr-FR" sz="1800" kern="1200" dirty="0">
              <a:latin typeface="Arial Narrow" charset="0"/>
              <a:ea typeface="Arial Narrow" charset="0"/>
              <a:cs typeface="Arial Narrow" charset="0"/>
            </a:endParaRPr>
          </a:p>
        </p:txBody>
      </p:sp>
      <p:sp>
        <p:nvSpPr>
          <p:cNvPr id="17" name="Forme libre 16"/>
          <p:cNvSpPr/>
          <p:nvPr/>
        </p:nvSpPr>
        <p:spPr>
          <a:xfrm>
            <a:off x="3404945" y="425360"/>
            <a:ext cx="2601146" cy="792357"/>
          </a:xfrm>
          <a:custGeom>
            <a:avLst/>
            <a:gdLst>
              <a:gd name="connsiteX0" fmla="*/ 0 w 2601146"/>
              <a:gd name="connsiteY0" fmla="*/ 0 h 792357"/>
              <a:gd name="connsiteX1" fmla="*/ 2601146 w 2601146"/>
              <a:gd name="connsiteY1" fmla="*/ 0 h 792357"/>
              <a:gd name="connsiteX2" fmla="*/ 2601146 w 2601146"/>
              <a:gd name="connsiteY2" fmla="*/ 792357 h 792357"/>
              <a:gd name="connsiteX3" fmla="*/ 0 w 2601146"/>
              <a:gd name="connsiteY3" fmla="*/ 792357 h 792357"/>
              <a:gd name="connsiteX4" fmla="*/ 0 w 2601146"/>
              <a:gd name="connsiteY4" fmla="*/ 0 h 792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1146" h="792357">
                <a:moveTo>
                  <a:pt x="0" y="0"/>
                </a:moveTo>
                <a:lnTo>
                  <a:pt x="2601146" y="0"/>
                </a:lnTo>
                <a:lnTo>
                  <a:pt x="2601146" y="792357"/>
                </a:lnTo>
                <a:lnTo>
                  <a:pt x="0" y="792357"/>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fr-FR" sz="2300" kern="1200" dirty="0" smtClean="0">
                <a:latin typeface="Arial Narrow" charset="0"/>
                <a:ea typeface="Arial Narrow" charset="0"/>
                <a:cs typeface="Arial Narrow" charset="0"/>
              </a:rPr>
              <a:t>Le fonctionnement du système </a:t>
            </a:r>
            <a:endParaRPr lang="fr-FR" sz="2300" kern="1200" dirty="0">
              <a:latin typeface="Arial Narrow" charset="0"/>
              <a:ea typeface="Arial Narrow" charset="0"/>
              <a:cs typeface="Arial Narrow" charset="0"/>
            </a:endParaRPr>
          </a:p>
        </p:txBody>
      </p:sp>
      <p:sp>
        <p:nvSpPr>
          <p:cNvPr id="18" name="Forme libre 17"/>
          <p:cNvSpPr/>
          <p:nvPr/>
        </p:nvSpPr>
        <p:spPr>
          <a:xfrm>
            <a:off x="3404945" y="1217718"/>
            <a:ext cx="2601146" cy="1862482"/>
          </a:xfrm>
          <a:custGeom>
            <a:avLst/>
            <a:gdLst>
              <a:gd name="connsiteX0" fmla="*/ 0 w 2601146"/>
              <a:gd name="connsiteY0" fmla="*/ 0 h 1862482"/>
              <a:gd name="connsiteX1" fmla="*/ 2601146 w 2601146"/>
              <a:gd name="connsiteY1" fmla="*/ 0 h 1862482"/>
              <a:gd name="connsiteX2" fmla="*/ 2601146 w 2601146"/>
              <a:gd name="connsiteY2" fmla="*/ 1862482 h 1862482"/>
              <a:gd name="connsiteX3" fmla="*/ 0 w 2601146"/>
              <a:gd name="connsiteY3" fmla="*/ 1862482 h 1862482"/>
              <a:gd name="connsiteX4" fmla="*/ 0 w 2601146"/>
              <a:gd name="connsiteY4" fmla="*/ 0 h 1862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1146" h="1862482">
                <a:moveTo>
                  <a:pt x="0" y="0"/>
                </a:moveTo>
                <a:lnTo>
                  <a:pt x="2601146" y="0"/>
                </a:lnTo>
                <a:lnTo>
                  <a:pt x="2601146" y="1862482"/>
                </a:lnTo>
                <a:lnTo>
                  <a:pt x="0" y="1862482"/>
                </a:lnTo>
                <a:lnTo>
                  <a:pt x="0" y="0"/>
                </a:lnTo>
                <a:close/>
              </a:path>
            </a:pathLst>
          </a:cu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FR" sz="1800" kern="1200" dirty="0" smtClean="0">
                <a:latin typeface="Arial Narrow" charset="0"/>
                <a:ea typeface="Arial Narrow" charset="0"/>
                <a:cs typeface="Arial Narrow" charset="0"/>
              </a:rPr>
              <a:t>Globalement similaire</a:t>
            </a:r>
            <a:endParaRPr lang="fr-FR" sz="1800" kern="1200" dirty="0">
              <a:latin typeface="Arial Narrow" charset="0"/>
              <a:ea typeface="Arial Narrow" charset="0"/>
              <a:cs typeface="Arial Narrow" charset="0"/>
            </a:endParaRPr>
          </a:p>
          <a:p>
            <a:pPr marL="342900" lvl="2" indent="-171450" algn="l" defTabSz="800100">
              <a:lnSpc>
                <a:spcPct val="90000"/>
              </a:lnSpc>
              <a:spcBef>
                <a:spcPct val="0"/>
              </a:spcBef>
              <a:spcAft>
                <a:spcPct val="15000"/>
              </a:spcAft>
              <a:buChar char="•"/>
            </a:pPr>
            <a:r>
              <a:rPr lang="fr-FR" sz="1800" kern="1200" dirty="0" smtClean="0">
                <a:latin typeface="Arial Narrow" charset="0"/>
                <a:ea typeface="Arial Narrow" charset="0"/>
                <a:cs typeface="Arial Narrow" charset="0"/>
              </a:rPr>
              <a:t>Effet de longueur des mots</a:t>
            </a:r>
            <a:endParaRPr lang="fr-FR" sz="1800" kern="1200" dirty="0">
              <a:latin typeface="Arial Narrow" charset="0"/>
              <a:ea typeface="Arial Narrow" charset="0"/>
              <a:cs typeface="Arial Narrow" charset="0"/>
            </a:endParaRPr>
          </a:p>
          <a:p>
            <a:pPr marL="342900" lvl="2" indent="-171450" algn="l" defTabSz="800100">
              <a:lnSpc>
                <a:spcPct val="90000"/>
              </a:lnSpc>
              <a:spcBef>
                <a:spcPct val="0"/>
              </a:spcBef>
              <a:spcAft>
                <a:spcPct val="15000"/>
              </a:spcAft>
              <a:buChar char="•"/>
            </a:pPr>
            <a:r>
              <a:rPr lang="fr-FR" sz="1800" kern="1200" dirty="0" smtClean="0">
                <a:latin typeface="Arial Narrow" charset="0"/>
                <a:ea typeface="Arial Narrow" charset="0"/>
                <a:cs typeface="Arial Narrow" charset="0"/>
              </a:rPr>
              <a:t>Effet de similarité phonologique</a:t>
            </a:r>
            <a:endParaRPr lang="fr-FR" sz="1800" kern="1200" dirty="0">
              <a:latin typeface="Arial Narrow" charset="0"/>
              <a:ea typeface="Arial Narrow" charset="0"/>
              <a:cs typeface="Arial Narrow" charset="0"/>
            </a:endParaRPr>
          </a:p>
          <a:p>
            <a:pPr marL="457200" lvl="2" indent="-228600" algn="l" defTabSz="1022350">
              <a:lnSpc>
                <a:spcPct val="90000"/>
              </a:lnSpc>
              <a:spcBef>
                <a:spcPct val="0"/>
              </a:spcBef>
              <a:spcAft>
                <a:spcPct val="15000"/>
              </a:spcAft>
              <a:buChar char="•"/>
            </a:pPr>
            <a:endParaRPr lang="fr-FR" sz="2300" kern="1200" dirty="0">
              <a:latin typeface="Arial Narrow" charset="0"/>
              <a:ea typeface="Arial Narrow" charset="0"/>
              <a:cs typeface="Arial Narrow" charset="0"/>
            </a:endParaRPr>
          </a:p>
        </p:txBody>
      </p:sp>
      <p:sp>
        <p:nvSpPr>
          <p:cNvPr id="19" name="Forme libre 18"/>
          <p:cNvSpPr/>
          <p:nvPr/>
        </p:nvSpPr>
        <p:spPr>
          <a:xfrm>
            <a:off x="6370252" y="425360"/>
            <a:ext cx="2601146" cy="792357"/>
          </a:xfrm>
          <a:custGeom>
            <a:avLst/>
            <a:gdLst>
              <a:gd name="connsiteX0" fmla="*/ 0 w 2601146"/>
              <a:gd name="connsiteY0" fmla="*/ 0 h 792357"/>
              <a:gd name="connsiteX1" fmla="*/ 2601146 w 2601146"/>
              <a:gd name="connsiteY1" fmla="*/ 0 h 792357"/>
              <a:gd name="connsiteX2" fmla="*/ 2601146 w 2601146"/>
              <a:gd name="connsiteY2" fmla="*/ 792357 h 792357"/>
              <a:gd name="connsiteX3" fmla="*/ 0 w 2601146"/>
              <a:gd name="connsiteY3" fmla="*/ 792357 h 792357"/>
              <a:gd name="connsiteX4" fmla="*/ 0 w 2601146"/>
              <a:gd name="connsiteY4" fmla="*/ 0 h 792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1146" h="792357">
                <a:moveTo>
                  <a:pt x="0" y="0"/>
                </a:moveTo>
                <a:lnTo>
                  <a:pt x="2601146" y="0"/>
                </a:lnTo>
                <a:lnTo>
                  <a:pt x="2601146" y="792357"/>
                </a:lnTo>
                <a:lnTo>
                  <a:pt x="0" y="792357"/>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fr-FR" sz="2300" kern="1200" dirty="0" smtClean="0">
                <a:latin typeface="Arial Narrow" charset="0"/>
                <a:ea typeface="Arial Narrow" charset="0"/>
                <a:cs typeface="Arial Narrow" charset="0"/>
              </a:rPr>
              <a:t>Les stratégies de mémorisation</a:t>
            </a:r>
            <a:endParaRPr lang="fr-FR" sz="2300" kern="1200" dirty="0">
              <a:latin typeface="Arial Narrow" charset="0"/>
              <a:ea typeface="Arial Narrow" charset="0"/>
              <a:cs typeface="Arial Narrow" charset="0"/>
            </a:endParaRPr>
          </a:p>
        </p:txBody>
      </p:sp>
      <p:sp>
        <p:nvSpPr>
          <p:cNvPr id="20" name="Forme libre 19"/>
          <p:cNvSpPr/>
          <p:nvPr/>
        </p:nvSpPr>
        <p:spPr>
          <a:xfrm>
            <a:off x="6370252" y="1217718"/>
            <a:ext cx="2601146" cy="1862482"/>
          </a:xfrm>
          <a:custGeom>
            <a:avLst/>
            <a:gdLst>
              <a:gd name="connsiteX0" fmla="*/ 0 w 2601146"/>
              <a:gd name="connsiteY0" fmla="*/ 0 h 1862482"/>
              <a:gd name="connsiteX1" fmla="*/ 2601146 w 2601146"/>
              <a:gd name="connsiteY1" fmla="*/ 0 h 1862482"/>
              <a:gd name="connsiteX2" fmla="*/ 2601146 w 2601146"/>
              <a:gd name="connsiteY2" fmla="*/ 1862482 h 1862482"/>
              <a:gd name="connsiteX3" fmla="*/ 0 w 2601146"/>
              <a:gd name="connsiteY3" fmla="*/ 1862482 h 1862482"/>
              <a:gd name="connsiteX4" fmla="*/ 0 w 2601146"/>
              <a:gd name="connsiteY4" fmla="*/ 0 h 1862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1146" h="1862482">
                <a:moveTo>
                  <a:pt x="0" y="0"/>
                </a:moveTo>
                <a:lnTo>
                  <a:pt x="2601146" y="0"/>
                </a:lnTo>
                <a:lnTo>
                  <a:pt x="2601146" y="1862482"/>
                </a:lnTo>
                <a:lnTo>
                  <a:pt x="0" y="1862482"/>
                </a:lnTo>
                <a:lnTo>
                  <a:pt x="0" y="0"/>
                </a:lnTo>
                <a:close/>
              </a:path>
            </a:pathLst>
          </a:cu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FR" sz="1800" kern="1200" dirty="0" smtClean="0">
                <a:latin typeface="Arial Narrow" charset="0"/>
                <a:ea typeface="Arial Narrow" charset="0"/>
                <a:cs typeface="Arial Narrow" charset="0"/>
              </a:rPr>
              <a:t>Déficitaires</a:t>
            </a:r>
            <a:endParaRPr lang="fr-FR" sz="1800" kern="1200" dirty="0">
              <a:latin typeface="Arial Narrow" charset="0"/>
              <a:ea typeface="Arial Narrow" charset="0"/>
              <a:cs typeface="Arial Narrow" charset="0"/>
            </a:endParaRPr>
          </a:p>
          <a:p>
            <a:pPr marL="342900" lvl="2" indent="-171450" algn="l" defTabSz="800100">
              <a:lnSpc>
                <a:spcPct val="90000"/>
              </a:lnSpc>
              <a:spcBef>
                <a:spcPct val="0"/>
              </a:spcBef>
              <a:spcAft>
                <a:spcPct val="15000"/>
              </a:spcAft>
              <a:buChar char="•"/>
            </a:pPr>
            <a:r>
              <a:rPr lang="fr-FR" sz="1800" kern="1200" dirty="0" smtClean="0">
                <a:latin typeface="Arial Narrow" charset="0"/>
                <a:ea typeface="Arial Narrow" charset="0"/>
                <a:cs typeface="Arial Narrow" charset="0"/>
              </a:rPr>
              <a:t>Absence de récapitulation spontanée</a:t>
            </a:r>
            <a:endParaRPr lang="fr-FR" sz="1800" kern="1200" dirty="0">
              <a:latin typeface="Arial Narrow" charset="0"/>
              <a:ea typeface="Arial Narrow" charset="0"/>
              <a:cs typeface="Arial Narrow" charset="0"/>
            </a:endParaRPr>
          </a:p>
        </p:txBody>
      </p:sp>
      <p:sp>
        <p:nvSpPr>
          <p:cNvPr id="4" name="Flèche vers le bas 3"/>
          <p:cNvSpPr/>
          <p:nvPr/>
        </p:nvSpPr>
        <p:spPr>
          <a:xfrm>
            <a:off x="1529395" y="3610204"/>
            <a:ext cx="372234" cy="347958"/>
          </a:xfrm>
          <a:prstGeom prst="downArrow">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389508" y="4148896"/>
            <a:ext cx="2621818" cy="2308324"/>
          </a:xfrm>
          <a:prstGeom prst="rect">
            <a:avLst/>
          </a:prstGeom>
          <a:noFill/>
        </p:spPr>
        <p:txBody>
          <a:bodyPr wrap="square" rtlCol="0">
            <a:spAutoFit/>
          </a:bodyPr>
          <a:lstStyle/>
          <a:p>
            <a:pPr marL="285750" indent="-285750">
              <a:buFont typeface="Arial" charset="0"/>
              <a:buChar char="•"/>
            </a:pPr>
            <a:r>
              <a:rPr lang="fr-FR" sz="1600" dirty="0" smtClean="0">
                <a:latin typeface="Arial Narrow" charset="0"/>
                <a:ea typeface="Arial Narrow" charset="0"/>
                <a:cs typeface="Arial Narrow" charset="0"/>
              </a:rPr>
              <a:t>Non imputable à une perte auditive ± importante</a:t>
            </a:r>
          </a:p>
          <a:p>
            <a:pPr marL="285750" indent="-285750">
              <a:buFont typeface="Arial" charset="0"/>
              <a:buChar char="•"/>
            </a:pPr>
            <a:endParaRPr lang="fr-FR" sz="1600" dirty="0" smtClean="0">
              <a:latin typeface="Arial Narrow" charset="0"/>
              <a:ea typeface="Arial Narrow" charset="0"/>
              <a:cs typeface="Arial Narrow" charset="0"/>
            </a:endParaRPr>
          </a:p>
          <a:p>
            <a:pPr marL="285750" indent="-285750">
              <a:buFont typeface="Arial" charset="0"/>
              <a:buChar char="•"/>
            </a:pPr>
            <a:r>
              <a:rPr lang="fr-FR" sz="1600" dirty="0" smtClean="0">
                <a:latin typeface="Arial Narrow" charset="0"/>
                <a:ea typeface="Arial Narrow" charset="0"/>
                <a:cs typeface="Arial Narrow" charset="0"/>
              </a:rPr>
              <a:t>Non imputable à un déficit d'articulation</a:t>
            </a:r>
          </a:p>
          <a:p>
            <a:pPr marL="285750" indent="-285750">
              <a:buFont typeface="Arial" charset="0"/>
              <a:buChar char="•"/>
            </a:pPr>
            <a:endParaRPr lang="fr-FR" sz="1600" dirty="0">
              <a:latin typeface="Arial Narrow" charset="0"/>
              <a:ea typeface="Arial Narrow" charset="0"/>
              <a:cs typeface="Arial Narrow" charset="0"/>
            </a:endParaRPr>
          </a:p>
          <a:p>
            <a:pPr marL="285750" indent="-285750">
              <a:buFont typeface="ZapfDingbatsITC" charset="0"/>
              <a:buChar char="➠"/>
            </a:pPr>
            <a:r>
              <a:rPr lang="fr-FR" sz="1600" dirty="0" smtClean="0">
                <a:latin typeface="Arial Narrow" charset="0"/>
                <a:ea typeface="Arial Narrow" charset="0"/>
                <a:cs typeface="Arial Narrow" charset="0"/>
              </a:rPr>
              <a:t>Déficit spécifique de la boucle phonologique</a:t>
            </a:r>
          </a:p>
          <a:p>
            <a:pPr marL="285750" indent="-285750">
              <a:buFont typeface="Arial" charset="0"/>
              <a:buChar char="•"/>
            </a:pPr>
            <a:endParaRPr lang="fr-FR" sz="1600" dirty="0">
              <a:latin typeface="Arial Narrow" charset="0"/>
              <a:ea typeface="Arial Narrow" charset="0"/>
              <a:cs typeface="Arial Narrow" charset="0"/>
            </a:endParaRPr>
          </a:p>
        </p:txBody>
      </p:sp>
      <p:sp>
        <p:nvSpPr>
          <p:cNvPr id="8" name="Flèche vers le bas 7"/>
          <p:cNvSpPr/>
          <p:nvPr/>
        </p:nvSpPr>
        <p:spPr>
          <a:xfrm>
            <a:off x="4497823" y="3610204"/>
            <a:ext cx="372234" cy="347958"/>
          </a:xfrm>
          <a:prstGeom prst="downArrow">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3357936" y="4148896"/>
            <a:ext cx="2621818" cy="1323439"/>
          </a:xfrm>
          <a:prstGeom prst="rect">
            <a:avLst/>
          </a:prstGeom>
          <a:noFill/>
        </p:spPr>
        <p:txBody>
          <a:bodyPr wrap="square" rtlCol="0">
            <a:spAutoFit/>
          </a:bodyPr>
          <a:lstStyle/>
          <a:p>
            <a:pPr marL="285750" indent="-285750">
              <a:buFont typeface="Arial" charset="0"/>
              <a:buChar char="•"/>
            </a:pPr>
            <a:r>
              <a:rPr lang="fr-FR" sz="1600" smtClean="0">
                <a:latin typeface="Arial Narrow" charset="0"/>
                <a:ea typeface="Arial Narrow" charset="0"/>
                <a:cs typeface="Arial Narrow" charset="0"/>
              </a:rPr>
              <a:t>Ne </a:t>
            </a:r>
            <a:r>
              <a:rPr lang="fr-FR" sz="1600" dirty="0" smtClean="0">
                <a:latin typeface="Arial Narrow" charset="0"/>
                <a:ea typeface="Arial Narrow" charset="0"/>
                <a:cs typeface="Arial Narrow" charset="0"/>
              </a:rPr>
              <a:t>croissent pas avec l'augmentation en âge chronologique ou en âge mental</a:t>
            </a:r>
          </a:p>
          <a:p>
            <a:pPr marL="285750" indent="-285750">
              <a:buFont typeface="Arial" charset="0"/>
              <a:buChar char="•"/>
            </a:pPr>
            <a:endParaRPr lang="fr-FR" sz="1600" dirty="0">
              <a:latin typeface="Arial Narrow" charset="0"/>
              <a:ea typeface="Arial Narrow" charset="0"/>
              <a:cs typeface="Arial Narrow" charset="0"/>
            </a:endParaRPr>
          </a:p>
        </p:txBody>
      </p:sp>
      <p:sp>
        <p:nvSpPr>
          <p:cNvPr id="24" name="Forme libre 23"/>
          <p:cNvSpPr/>
          <p:nvPr/>
        </p:nvSpPr>
        <p:spPr>
          <a:xfrm>
            <a:off x="6894078" y="3080200"/>
            <a:ext cx="1873791" cy="1756233"/>
          </a:xfrm>
          <a:custGeom>
            <a:avLst/>
            <a:gdLst>
              <a:gd name="connsiteX0" fmla="*/ 0 w 1873791"/>
              <a:gd name="connsiteY0" fmla="*/ 0 h 1756233"/>
              <a:gd name="connsiteX1" fmla="*/ 1873791 w 1873791"/>
              <a:gd name="connsiteY1" fmla="*/ 0 h 1756233"/>
              <a:gd name="connsiteX2" fmla="*/ 1873791 w 1873791"/>
              <a:gd name="connsiteY2" fmla="*/ 1756233 h 1756233"/>
              <a:gd name="connsiteX3" fmla="*/ 0 w 1873791"/>
              <a:gd name="connsiteY3" fmla="*/ 1756233 h 1756233"/>
              <a:gd name="connsiteX4" fmla="*/ 0 w 1873791"/>
              <a:gd name="connsiteY4" fmla="*/ 0 h 1756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791" h="1756233">
                <a:moveTo>
                  <a:pt x="0" y="0"/>
                </a:moveTo>
                <a:lnTo>
                  <a:pt x="1873791" y="0"/>
                </a:lnTo>
                <a:lnTo>
                  <a:pt x="1873791" y="1756233"/>
                </a:lnTo>
                <a:lnTo>
                  <a:pt x="0" y="17562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0256" tIns="0" rIns="270256" bIns="270256" numCol="1" spcCol="1270" anchor="ctr" anchorCtr="0">
            <a:noAutofit/>
          </a:bodyPr>
          <a:lstStyle/>
          <a:p>
            <a:pPr lvl="0" algn="l" defTabSz="1689100">
              <a:lnSpc>
                <a:spcPct val="90000"/>
              </a:lnSpc>
              <a:spcBef>
                <a:spcPct val="0"/>
              </a:spcBef>
              <a:spcAft>
                <a:spcPct val="35000"/>
              </a:spcAft>
            </a:pPr>
            <a:endParaRPr lang="fr-FR" sz="3800" kern="1200"/>
          </a:p>
        </p:txBody>
      </p:sp>
      <p:sp>
        <p:nvSpPr>
          <p:cNvPr id="25" name="Flèche vers le bas 24"/>
          <p:cNvSpPr/>
          <p:nvPr/>
        </p:nvSpPr>
        <p:spPr>
          <a:xfrm>
            <a:off x="6666877" y="4982786"/>
            <a:ext cx="1104198" cy="1756233"/>
          </a:xfrm>
          <a:prstGeom prst="downArrow">
            <a:avLst/>
          </a:prstGeom>
          <a:solidFill>
            <a:schemeClr val="accent2"/>
          </a:solidFill>
          <a:ln>
            <a:solidFill>
              <a:schemeClr val="accent2"/>
            </a:solidFill>
          </a:ln>
          <a:scene3d>
            <a:camera prst="orthographicFront"/>
            <a:lightRig rig="threePt" dir="t"/>
          </a:scene3d>
          <a:sp3d>
            <a:bevelT w="139700" prst="cross"/>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fr-FR" dirty="0"/>
          </a:p>
        </p:txBody>
      </p:sp>
      <p:sp>
        <p:nvSpPr>
          <p:cNvPr id="26" name="Forme libre 25"/>
          <p:cNvSpPr/>
          <p:nvPr/>
        </p:nvSpPr>
        <p:spPr>
          <a:xfrm>
            <a:off x="7225337" y="4982786"/>
            <a:ext cx="1873791" cy="1756233"/>
          </a:xfrm>
          <a:custGeom>
            <a:avLst/>
            <a:gdLst>
              <a:gd name="connsiteX0" fmla="*/ 0 w 1873791"/>
              <a:gd name="connsiteY0" fmla="*/ 0 h 1756233"/>
              <a:gd name="connsiteX1" fmla="*/ 1873791 w 1873791"/>
              <a:gd name="connsiteY1" fmla="*/ 0 h 1756233"/>
              <a:gd name="connsiteX2" fmla="*/ 1873791 w 1873791"/>
              <a:gd name="connsiteY2" fmla="*/ 1756233 h 1756233"/>
              <a:gd name="connsiteX3" fmla="*/ 0 w 1873791"/>
              <a:gd name="connsiteY3" fmla="*/ 1756233 h 1756233"/>
              <a:gd name="connsiteX4" fmla="*/ 0 w 1873791"/>
              <a:gd name="connsiteY4" fmla="*/ 0 h 1756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791" h="1756233">
                <a:moveTo>
                  <a:pt x="0" y="0"/>
                </a:moveTo>
                <a:lnTo>
                  <a:pt x="1873791" y="0"/>
                </a:lnTo>
                <a:lnTo>
                  <a:pt x="1873791" y="1756233"/>
                </a:lnTo>
                <a:lnTo>
                  <a:pt x="0" y="17562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0256" tIns="0" rIns="270256" bIns="270256" numCol="1" spcCol="1270" anchor="ctr" anchorCtr="0">
            <a:noAutofit/>
          </a:bodyPr>
          <a:lstStyle/>
          <a:p>
            <a:pPr lvl="0" algn="l" defTabSz="1689100">
              <a:lnSpc>
                <a:spcPct val="90000"/>
              </a:lnSpc>
              <a:spcBef>
                <a:spcPct val="0"/>
              </a:spcBef>
              <a:spcAft>
                <a:spcPct val="35000"/>
              </a:spcAft>
            </a:pPr>
            <a:endParaRPr lang="fr-FR" sz="3800" kern="1200"/>
          </a:p>
        </p:txBody>
      </p:sp>
      <p:sp>
        <p:nvSpPr>
          <p:cNvPr id="27" name="ZoneTexte 26"/>
          <p:cNvSpPr txBox="1"/>
          <p:nvPr/>
        </p:nvSpPr>
        <p:spPr>
          <a:xfrm>
            <a:off x="7493225" y="5114166"/>
            <a:ext cx="1199367" cy="830997"/>
          </a:xfrm>
          <a:prstGeom prst="rect">
            <a:avLst/>
          </a:prstGeom>
          <a:noFill/>
        </p:spPr>
        <p:txBody>
          <a:bodyPr wrap="none" rtlCol="0">
            <a:spAutoFit/>
          </a:bodyPr>
          <a:lstStyle/>
          <a:p>
            <a:r>
              <a:rPr lang="fr-FR" sz="1600" dirty="0" smtClean="0">
                <a:latin typeface="Arial Narrow" charset="0"/>
                <a:ea typeface="Arial Narrow" charset="0"/>
                <a:cs typeface="Arial Narrow" charset="0"/>
              </a:rPr>
              <a:t>Langage oral</a:t>
            </a:r>
          </a:p>
          <a:p>
            <a:r>
              <a:rPr lang="fr-FR" sz="1600" dirty="0" smtClean="0">
                <a:latin typeface="Arial Narrow" charset="0"/>
                <a:ea typeface="Arial Narrow" charset="0"/>
                <a:cs typeface="Arial Narrow" charset="0"/>
              </a:rPr>
              <a:t>Langage écrit</a:t>
            </a:r>
          </a:p>
          <a:p>
            <a:r>
              <a:rPr lang="fr-FR" sz="1600" dirty="0" smtClean="0">
                <a:latin typeface="Arial Narrow" charset="0"/>
                <a:ea typeface="Arial Narrow" charset="0"/>
                <a:cs typeface="Arial Narrow" charset="0"/>
              </a:rPr>
              <a:t>Arithmétique</a:t>
            </a:r>
            <a:endParaRPr lang="fr-FR" sz="1600" dirty="0">
              <a:latin typeface="Arial Narrow" charset="0"/>
              <a:ea typeface="Arial Narrow" charset="0"/>
              <a:cs typeface="Arial Narrow" charset="0"/>
            </a:endParaRPr>
          </a:p>
        </p:txBody>
      </p:sp>
      <p:grpSp>
        <p:nvGrpSpPr>
          <p:cNvPr id="3" name="Grouper 2"/>
          <p:cNvGrpSpPr/>
          <p:nvPr/>
        </p:nvGrpSpPr>
        <p:grpSpPr>
          <a:xfrm>
            <a:off x="2415595" y="2916018"/>
            <a:ext cx="4455927" cy="3283082"/>
            <a:chOff x="2415595" y="2916018"/>
            <a:chExt cx="4455927" cy="3283082"/>
          </a:xfrm>
        </p:grpSpPr>
        <p:sp>
          <p:nvSpPr>
            <p:cNvPr id="2" name="Flèche courbée vers la gauche 1"/>
            <p:cNvSpPr/>
            <p:nvPr/>
          </p:nvSpPr>
          <p:spPr>
            <a:xfrm rot="1163614">
              <a:off x="6096751" y="2916018"/>
              <a:ext cx="601730" cy="2168399"/>
            </a:xfrm>
            <a:prstGeom prst="curvedLef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 name="Flèche courbée vers la gauche 20"/>
            <p:cNvSpPr/>
            <p:nvPr/>
          </p:nvSpPr>
          <p:spPr>
            <a:xfrm rot="3908208">
              <a:off x="4245022" y="3572600"/>
              <a:ext cx="797073" cy="4455927"/>
            </a:xfrm>
            <a:prstGeom prst="curvedLef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Tree>
    <p:extLst>
      <p:ext uri="{BB962C8B-B14F-4D97-AF65-F5344CB8AC3E}">
        <p14:creationId xmlns:p14="http://schemas.microsoft.com/office/powerpoint/2010/main" val="16990639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blinds(horizontal)">
                                      <p:cBhvr>
                                        <p:cTn id="41" dur="500"/>
                                        <p:tgtEl>
                                          <p:spTgt spid="25"/>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blinds(horizontal)">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4" grpId="0" animBg="1"/>
      <p:bldP spid="7" grpId="0"/>
      <p:bldP spid="8" grpId="0" animBg="1"/>
      <p:bldP spid="9" grpId="0"/>
      <p:bldP spid="25"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3369685" y="1309345"/>
            <a:ext cx="2128477" cy="991240"/>
          </a:xfrm>
          <a:prstGeom prst="ellipse">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latin typeface="Arial Narrow" charset="0"/>
                <a:ea typeface="Arial Narrow" charset="0"/>
                <a:cs typeface="Arial Narrow" charset="0"/>
              </a:rPr>
              <a:t>Système central de supervision</a:t>
            </a:r>
            <a:endParaRPr lang="fr-FR" sz="1600" dirty="0">
              <a:latin typeface="Arial Narrow" charset="0"/>
              <a:ea typeface="Arial Narrow" charset="0"/>
              <a:cs typeface="Arial Narrow" charset="0"/>
            </a:endParaRPr>
          </a:p>
        </p:txBody>
      </p:sp>
      <p:sp>
        <p:nvSpPr>
          <p:cNvPr id="4" name="Rectangle à coins arrondis 3"/>
          <p:cNvSpPr/>
          <p:nvPr/>
        </p:nvSpPr>
        <p:spPr>
          <a:xfrm>
            <a:off x="864690" y="2921711"/>
            <a:ext cx="1828800" cy="753035"/>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latin typeface="Arial Narrow" charset="0"/>
                <a:ea typeface="Arial Narrow" charset="0"/>
                <a:cs typeface="Arial Narrow" charset="0"/>
              </a:rPr>
              <a:t>Calepin </a:t>
            </a:r>
            <a:r>
              <a:rPr lang="fr-FR" sz="1600" dirty="0" err="1" smtClean="0">
                <a:latin typeface="Arial Narrow" charset="0"/>
                <a:ea typeface="Arial Narrow" charset="0"/>
                <a:cs typeface="Arial Narrow" charset="0"/>
              </a:rPr>
              <a:t>visuo</a:t>
            </a:r>
            <a:r>
              <a:rPr lang="fr-FR" sz="1600" dirty="0" smtClean="0">
                <a:latin typeface="Arial Narrow" charset="0"/>
                <a:ea typeface="Arial Narrow" charset="0"/>
                <a:cs typeface="Arial Narrow" charset="0"/>
              </a:rPr>
              <a:t>-spatial</a:t>
            </a:r>
            <a:endParaRPr lang="fr-FR" sz="1600" dirty="0">
              <a:latin typeface="Arial Narrow" charset="0"/>
              <a:ea typeface="Arial Narrow" charset="0"/>
              <a:cs typeface="Arial Narrow" charset="0"/>
            </a:endParaRPr>
          </a:p>
        </p:txBody>
      </p:sp>
      <p:sp>
        <p:nvSpPr>
          <p:cNvPr id="5" name="Rectangle à coins arrondis 4"/>
          <p:cNvSpPr/>
          <p:nvPr/>
        </p:nvSpPr>
        <p:spPr>
          <a:xfrm>
            <a:off x="3519523" y="2921711"/>
            <a:ext cx="1828800" cy="753035"/>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smtClean="0">
                <a:latin typeface="Arial Narrow" charset="0"/>
                <a:ea typeface="Arial Narrow" charset="0"/>
                <a:cs typeface="Arial Narrow" charset="0"/>
              </a:rPr>
              <a:t>Stockage épisodique</a:t>
            </a:r>
            <a:endParaRPr lang="fr-FR" sz="1600" dirty="0">
              <a:latin typeface="Arial Narrow" charset="0"/>
              <a:ea typeface="Arial Narrow" charset="0"/>
              <a:cs typeface="Arial Narrow" charset="0"/>
            </a:endParaRPr>
          </a:p>
        </p:txBody>
      </p:sp>
      <p:sp>
        <p:nvSpPr>
          <p:cNvPr id="6" name="Rectangle à coins arrondis 5"/>
          <p:cNvSpPr/>
          <p:nvPr/>
        </p:nvSpPr>
        <p:spPr>
          <a:xfrm>
            <a:off x="6361335" y="2921711"/>
            <a:ext cx="1828800" cy="753035"/>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latin typeface="Arial Narrow" charset="0"/>
                <a:ea typeface="Arial Narrow" charset="0"/>
                <a:cs typeface="Arial Narrow" charset="0"/>
              </a:rPr>
              <a:t>Boucle phonologique</a:t>
            </a:r>
            <a:endParaRPr lang="fr-FR" sz="1600" dirty="0">
              <a:latin typeface="Arial Narrow" charset="0"/>
              <a:ea typeface="Arial Narrow" charset="0"/>
              <a:cs typeface="Arial Narrow" charset="0"/>
            </a:endParaRPr>
          </a:p>
        </p:txBody>
      </p:sp>
      <p:sp>
        <p:nvSpPr>
          <p:cNvPr id="7" name="Rectangle à coins arrondis 6"/>
          <p:cNvSpPr/>
          <p:nvPr/>
        </p:nvSpPr>
        <p:spPr>
          <a:xfrm>
            <a:off x="864689" y="4395764"/>
            <a:ext cx="7325445" cy="753035"/>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smtClean="0">
                <a:latin typeface="Arial Narrow" charset="0"/>
                <a:ea typeface="Arial Narrow" charset="0"/>
                <a:cs typeface="Arial Narrow" charset="0"/>
              </a:rPr>
              <a:t>Contenus visuels		MLT épisodique		         Langage</a:t>
            </a:r>
            <a:endParaRPr lang="fr-FR" sz="1600" dirty="0">
              <a:latin typeface="Arial Narrow" charset="0"/>
              <a:ea typeface="Arial Narrow" charset="0"/>
              <a:cs typeface="Arial Narrow" charset="0"/>
            </a:endParaRPr>
          </a:p>
        </p:txBody>
      </p:sp>
      <p:sp>
        <p:nvSpPr>
          <p:cNvPr id="8" name="Double flèche verticale 7"/>
          <p:cNvSpPr/>
          <p:nvPr/>
        </p:nvSpPr>
        <p:spPr>
          <a:xfrm>
            <a:off x="1633093" y="3760553"/>
            <a:ext cx="245889" cy="50714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Double flèche verticale 8"/>
          <p:cNvSpPr/>
          <p:nvPr/>
        </p:nvSpPr>
        <p:spPr>
          <a:xfrm>
            <a:off x="4367807" y="3760553"/>
            <a:ext cx="245889" cy="50714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Double flèche verticale 9"/>
          <p:cNvSpPr/>
          <p:nvPr/>
        </p:nvSpPr>
        <p:spPr>
          <a:xfrm>
            <a:off x="7102521" y="3760553"/>
            <a:ext cx="245889" cy="50714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Double flèche horizontale 10"/>
          <p:cNvSpPr/>
          <p:nvPr/>
        </p:nvSpPr>
        <p:spPr>
          <a:xfrm>
            <a:off x="2493706" y="4710808"/>
            <a:ext cx="875979" cy="179298"/>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Double flèche horizontale 11"/>
          <p:cNvSpPr/>
          <p:nvPr/>
        </p:nvSpPr>
        <p:spPr>
          <a:xfrm>
            <a:off x="5341920" y="4710808"/>
            <a:ext cx="1247375" cy="179298"/>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254920" y="6362878"/>
            <a:ext cx="1501117" cy="276999"/>
          </a:xfrm>
          <a:prstGeom prst="rect">
            <a:avLst/>
          </a:prstGeom>
        </p:spPr>
        <p:txBody>
          <a:bodyPr wrap="none">
            <a:spAutoFit/>
          </a:bodyPr>
          <a:lstStyle/>
          <a:p>
            <a:r>
              <a:rPr lang="fr-FR" sz="1200">
                <a:latin typeface="Arial Narrow" charset="0"/>
                <a:ea typeface="Arial Narrow" charset="0"/>
                <a:cs typeface="Arial Narrow" charset="0"/>
              </a:rPr>
              <a:t>d'après </a:t>
            </a:r>
            <a:r>
              <a:rPr lang="fr-FR" sz="1200" dirty="0" err="1">
                <a:latin typeface="Arial Narrow" charset="0"/>
                <a:ea typeface="Arial Narrow" charset="0"/>
                <a:cs typeface="Arial Narrow" charset="0"/>
              </a:rPr>
              <a:t>Baddeley</a:t>
            </a:r>
            <a:r>
              <a:rPr lang="fr-FR" sz="1200" dirty="0">
                <a:latin typeface="Arial Narrow" charset="0"/>
                <a:ea typeface="Arial Narrow" charset="0"/>
                <a:cs typeface="Arial Narrow" charset="0"/>
              </a:rPr>
              <a:t>, 2000</a:t>
            </a:r>
            <a:endParaRPr lang="fr-FR" sz="1200" dirty="0"/>
          </a:p>
        </p:txBody>
      </p:sp>
      <p:sp>
        <p:nvSpPr>
          <p:cNvPr id="16" name="Légende encadrée avec une bordure 3 15"/>
          <p:cNvSpPr/>
          <p:nvPr/>
        </p:nvSpPr>
        <p:spPr>
          <a:xfrm>
            <a:off x="6650495" y="1407722"/>
            <a:ext cx="1894694" cy="768987"/>
          </a:xfrm>
          <a:prstGeom prst="accentBorderCallout3">
            <a:avLst>
              <a:gd name="adj1" fmla="val 1911"/>
              <a:gd name="adj2" fmla="val -7979"/>
              <a:gd name="adj3" fmla="val 2490"/>
              <a:gd name="adj4" fmla="val -13476"/>
              <a:gd name="adj5" fmla="val 50300"/>
              <a:gd name="adj6" fmla="val -18802"/>
              <a:gd name="adj7" fmla="val 50422"/>
              <a:gd name="adj8" fmla="val -5827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1400" dirty="0" smtClean="0">
                <a:solidFill>
                  <a:schemeClr val="tx1"/>
                </a:solidFill>
                <a:latin typeface="Arial Narrow" charset="0"/>
                <a:ea typeface="Arial Narrow" charset="0"/>
                <a:cs typeface="Arial Narrow" charset="0"/>
              </a:rPr>
              <a:t>Etudes peu nombreuses </a:t>
            </a:r>
            <a:r>
              <a:rPr lang="mr-IN" sz="1400" dirty="0" smtClean="0">
                <a:solidFill>
                  <a:schemeClr val="tx1"/>
                </a:solidFill>
                <a:latin typeface="Arial Narrow" charset="0"/>
                <a:ea typeface="Arial Narrow" charset="0"/>
                <a:cs typeface="Arial Narrow" charset="0"/>
              </a:rPr>
              <a:t>–</a:t>
            </a:r>
            <a:r>
              <a:rPr lang="fr-FR" sz="1400" dirty="0" smtClean="0">
                <a:solidFill>
                  <a:schemeClr val="tx1"/>
                </a:solidFill>
                <a:latin typeface="Arial Narrow" charset="0"/>
                <a:ea typeface="Arial Narrow" charset="0"/>
                <a:cs typeface="Arial Narrow" charset="0"/>
              </a:rPr>
              <a:t> voir  notamment </a:t>
            </a:r>
            <a:r>
              <a:rPr lang="fr-FR" sz="1400" dirty="0" err="1" smtClean="0">
                <a:solidFill>
                  <a:schemeClr val="tx1"/>
                </a:solidFill>
                <a:latin typeface="Arial Narrow" charset="0"/>
                <a:ea typeface="Arial Narrow" charset="0"/>
                <a:cs typeface="Arial Narrow" charset="0"/>
              </a:rPr>
              <a:t>Vicari</a:t>
            </a:r>
            <a:r>
              <a:rPr lang="fr-FR" sz="1400" dirty="0" smtClean="0">
                <a:solidFill>
                  <a:schemeClr val="tx1"/>
                </a:solidFill>
                <a:latin typeface="Arial Narrow" charset="0"/>
                <a:ea typeface="Arial Narrow" charset="0"/>
                <a:cs typeface="Arial Narrow" charset="0"/>
              </a:rPr>
              <a:t> et al. (1995, 2005)</a:t>
            </a:r>
            <a:endParaRPr lang="fr-FR" sz="1400" dirty="0">
              <a:solidFill>
                <a:schemeClr val="tx1"/>
              </a:solidFill>
              <a:latin typeface="Arial Narrow" charset="0"/>
              <a:ea typeface="Arial Narrow" charset="0"/>
              <a:cs typeface="Arial Narrow" charset="0"/>
            </a:endParaRPr>
          </a:p>
          <a:p>
            <a:endParaRPr lang="fr-FR" sz="1400" dirty="0">
              <a:solidFill>
                <a:schemeClr val="tx1"/>
              </a:solidFill>
              <a:latin typeface="Arial Narrow" charset="0"/>
              <a:ea typeface="Arial Narrow" charset="0"/>
              <a:cs typeface="Arial Narrow" charset="0"/>
            </a:endParaRPr>
          </a:p>
        </p:txBody>
      </p:sp>
      <p:sp>
        <p:nvSpPr>
          <p:cNvPr id="17" name="Légende encadrée avec une bordure 3 16"/>
          <p:cNvSpPr/>
          <p:nvPr/>
        </p:nvSpPr>
        <p:spPr>
          <a:xfrm flipH="1">
            <a:off x="322658" y="1431706"/>
            <a:ext cx="1894694" cy="768987"/>
          </a:xfrm>
          <a:prstGeom prst="accentBorderCallout3">
            <a:avLst>
              <a:gd name="adj1" fmla="val 1911"/>
              <a:gd name="adj2" fmla="val -7979"/>
              <a:gd name="adj3" fmla="val 2490"/>
              <a:gd name="adj4" fmla="val -13476"/>
              <a:gd name="adj5" fmla="val 50300"/>
              <a:gd name="adj6" fmla="val -18802"/>
              <a:gd name="adj7" fmla="val 50422"/>
              <a:gd name="adj8" fmla="val -5827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BE" sz="1400" dirty="0" smtClean="0">
                <a:solidFill>
                  <a:schemeClr val="tx1"/>
                </a:solidFill>
                <a:latin typeface="Arial Narrow" charset="0"/>
                <a:ea typeface="Arial Narrow" charset="0"/>
                <a:cs typeface="Arial Narrow" charset="0"/>
              </a:rPr>
              <a:t>Stocke temporairement et traite n'importe quel type d'information</a:t>
            </a:r>
            <a:endParaRPr lang="fr-FR" sz="1400" dirty="0">
              <a:solidFill>
                <a:schemeClr val="tx1"/>
              </a:solidFill>
              <a:latin typeface="Arial Narrow" charset="0"/>
              <a:ea typeface="Arial Narrow" charset="0"/>
              <a:cs typeface="Arial Narrow" charset="0"/>
            </a:endParaRPr>
          </a:p>
          <a:p>
            <a:endParaRPr lang="fr-FR" sz="1400" dirty="0">
              <a:solidFill>
                <a:schemeClr val="tx1"/>
              </a:solidFill>
              <a:latin typeface="Arial Narrow" charset="0"/>
              <a:ea typeface="Arial Narrow" charset="0"/>
              <a:cs typeface="Arial Narrow" charset="0"/>
            </a:endParaRPr>
          </a:p>
        </p:txBody>
      </p:sp>
    </p:spTree>
    <p:extLst>
      <p:ext uri="{BB962C8B-B14F-4D97-AF65-F5344CB8AC3E}">
        <p14:creationId xmlns:p14="http://schemas.microsoft.com/office/powerpoint/2010/main" val="5481847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
                                        </p:tgtEl>
                                        <p:attrNameLst>
                                          <p:attrName>fillcolor</p:attrName>
                                        </p:attrNameLst>
                                      </p:cBhvr>
                                      <p:to>
                                        <a:schemeClr val="accent2"/>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23521" y="3809016"/>
            <a:ext cx="8727440" cy="1077218"/>
          </a:xfrm>
          <a:prstGeom prst="rect">
            <a:avLst/>
          </a:prstGeom>
          <a:noFill/>
          <a:ln>
            <a:noFill/>
          </a:ln>
        </p:spPr>
        <p:txBody>
          <a:bodyPr wrap="square" rtlCol="0">
            <a:spAutoFit/>
          </a:bodyPr>
          <a:lstStyle/>
          <a:p>
            <a:r>
              <a:rPr lang="fr-FR" sz="1600" dirty="0" smtClean="0">
                <a:latin typeface="Arial Narrow" charset="0"/>
                <a:ea typeface="Arial Narrow" charset="0"/>
                <a:cs typeface="Arial Narrow" charset="0"/>
              </a:rPr>
              <a:t>Chute spécifique de la performance dans les tâches de rappel en ordre inverse chez les ET21 comparativement aux</a:t>
            </a:r>
          </a:p>
          <a:p>
            <a:pPr marL="285750" indent="-285750">
              <a:buFont typeface="Arial" charset="0"/>
              <a:buChar char="•"/>
            </a:pPr>
            <a:r>
              <a:rPr lang="fr-FR" sz="1600" dirty="0" smtClean="0">
                <a:latin typeface="Arial Narrow" charset="0"/>
                <a:ea typeface="Arial Narrow" charset="0"/>
                <a:cs typeface="Arial Narrow" charset="0"/>
              </a:rPr>
              <a:t>EDN </a:t>
            </a:r>
          </a:p>
          <a:p>
            <a:pPr marL="285750" indent="-285750">
              <a:buFont typeface="Arial" charset="0"/>
              <a:buChar char="•"/>
            </a:pPr>
            <a:r>
              <a:rPr lang="fr-FR" sz="1600" dirty="0" smtClean="0">
                <a:latin typeface="Arial Narrow" charset="0"/>
                <a:ea typeface="Arial Narrow" charset="0"/>
                <a:cs typeface="Arial Narrow" charset="0"/>
              </a:rPr>
              <a:t>EDI d'autres étiologies</a:t>
            </a:r>
          </a:p>
          <a:p>
            <a:endParaRPr lang="fr-FR" sz="1600" dirty="0" smtClean="0">
              <a:latin typeface="Arial Narrow" charset="0"/>
              <a:ea typeface="Arial Narrow" charset="0"/>
              <a:cs typeface="Arial Narrow" charset="0"/>
            </a:endParaRPr>
          </a:p>
        </p:txBody>
      </p:sp>
      <p:sp>
        <p:nvSpPr>
          <p:cNvPr id="6" name="Flèche vers le bas 5"/>
          <p:cNvSpPr/>
          <p:nvPr/>
        </p:nvSpPr>
        <p:spPr>
          <a:xfrm>
            <a:off x="5914317" y="4958510"/>
            <a:ext cx="1104198" cy="1756233"/>
          </a:xfrm>
          <a:prstGeom prst="downArrow">
            <a:avLst/>
          </a:prstGeom>
          <a:solidFill>
            <a:schemeClr val="accent2"/>
          </a:solidFill>
          <a:ln>
            <a:solidFill>
              <a:schemeClr val="accent2"/>
            </a:solidFill>
          </a:ln>
          <a:scene3d>
            <a:camera prst="orthographicFront"/>
            <a:lightRig rig="threePt" dir="t"/>
          </a:scene3d>
          <a:sp3d>
            <a:bevelT w="139700" prst="cross"/>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ZoneTexte 6"/>
          <p:cNvSpPr txBox="1"/>
          <p:nvPr/>
        </p:nvSpPr>
        <p:spPr>
          <a:xfrm>
            <a:off x="6748757" y="4855220"/>
            <a:ext cx="2273862" cy="1323439"/>
          </a:xfrm>
          <a:prstGeom prst="rect">
            <a:avLst/>
          </a:prstGeom>
          <a:noFill/>
        </p:spPr>
        <p:txBody>
          <a:bodyPr wrap="square" rtlCol="0">
            <a:spAutoFit/>
          </a:bodyPr>
          <a:lstStyle/>
          <a:p>
            <a:r>
              <a:rPr lang="fr-FR" sz="1600" dirty="0" smtClean="0">
                <a:latin typeface="Arial Narrow" charset="0"/>
                <a:ea typeface="Arial Narrow" charset="0"/>
                <a:cs typeface="Arial Narrow" charset="0"/>
              </a:rPr>
              <a:t>Ressources réduites du système altèrent la MCT de manière générale (stockage et manipulation de l'information)</a:t>
            </a:r>
            <a:endParaRPr lang="fr-FR" sz="1600" dirty="0">
              <a:latin typeface="Arial Narrow" charset="0"/>
              <a:ea typeface="Arial Narrow" charset="0"/>
              <a:cs typeface="Arial Narrow" charset="0"/>
            </a:endParaRPr>
          </a:p>
        </p:txBody>
      </p:sp>
      <p:sp>
        <p:nvSpPr>
          <p:cNvPr id="9" name="Forme libre 8"/>
          <p:cNvSpPr/>
          <p:nvPr/>
        </p:nvSpPr>
        <p:spPr>
          <a:xfrm>
            <a:off x="2884980" y="459856"/>
            <a:ext cx="1510268" cy="755134"/>
          </a:xfrm>
          <a:custGeom>
            <a:avLst/>
            <a:gdLst>
              <a:gd name="connsiteX0" fmla="*/ 0 w 1510268"/>
              <a:gd name="connsiteY0" fmla="*/ 75513 h 755134"/>
              <a:gd name="connsiteX1" fmla="*/ 75513 w 1510268"/>
              <a:gd name="connsiteY1" fmla="*/ 0 h 755134"/>
              <a:gd name="connsiteX2" fmla="*/ 1434755 w 1510268"/>
              <a:gd name="connsiteY2" fmla="*/ 0 h 755134"/>
              <a:gd name="connsiteX3" fmla="*/ 1510268 w 1510268"/>
              <a:gd name="connsiteY3" fmla="*/ 75513 h 755134"/>
              <a:gd name="connsiteX4" fmla="*/ 1510268 w 1510268"/>
              <a:gd name="connsiteY4" fmla="*/ 679621 h 755134"/>
              <a:gd name="connsiteX5" fmla="*/ 1434755 w 1510268"/>
              <a:gd name="connsiteY5" fmla="*/ 755134 h 755134"/>
              <a:gd name="connsiteX6" fmla="*/ 75513 w 1510268"/>
              <a:gd name="connsiteY6" fmla="*/ 755134 h 755134"/>
              <a:gd name="connsiteX7" fmla="*/ 0 w 1510268"/>
              <a:gd name="connsiteY7" fmla="*/ 679621 h 755134"/>
              <a:gd name="connsiteX8" fmla="*/ 0 w 1510268"/>
              <a:gd name="connsiteY8" fmla="*/ 75513 h 7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0268" h="755134">
                <a:moveTo>
                  <a:pt x="0" y="75513"/>
                </a:moveTo>
                <a:cubicBezTo>
                  <a:pt x="0" y="33808"/>
                  <a:pt x="33808" y="0"/>
                  <a:pt x="75513" y="0"/>
                </a:cubicBezTo>
                <a:lnTo>
                  <a:pt x="1434755" y="0"/>
                </a:lnTo>
                <a:cubicBezTo>
                  <a:pt x="1476460" y="0"/>
                  <a:pt x="1510268" y="33808"/>
                  <a:pt x="1510268" y="75513"/>
                </a:cubicBezTo>
                <a:lnTo>
                  <a:pt x="1510268" y="679621"/>
                </a:lnTo>
                <a:cubicBezTo>
                  <a:pt x="1510268" y="721326"/>
                  <a:pt x="1476460" y="755134"/>
                  <a:pt x="1434755" y="755134"/>
                </a:cubicBezTo>
                <a:lnTo>
                  <a:pt x="75513" y="755134"/>
                </a:lnTo>
                <a:cubicBezTo>
                  <a:pt x="33808" y="755134"/>
                  <a:pt x="0" y="721326"/>
                  <a:pt x="0" y="679621"/>
                </a:cubicBezTo>
                <a:lnTo>
                  <a:pt x="0" y="7551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2597" tIns="42437" rIns="52597" bIns="42437" numCol="1" spcCol="1270" anchor="ctr" anchorCtr="0">
            <a:noAutofit/>
          </a:bodyPr>
          <a:lstStyle/>
          <a:p>
            <a:pPr lvl="0" algn="ctr" defTabSz="711200">
              <a:lnSpc>
                <a:spcPct val="90000"/>
              </a:lnSpc>
              <a:spcBef>
                <a:spcPct val="0"/>
              </a:spcBef>
              <a:spcAft>
                <a:spcPct val="35000"/>
              </a:spcAft>
            </a:pPr>
            <a:r>
              <a:rPr lang="fr-FR" sz="1600" kern="1200" dirty="0" smtClean="0">
                <a:latin typeface="Arial Narrow" charset="0"/>
                <a:ea typeface="Arial Narrow" charset="0"/>
                <a:cs typeface="Arial Narrow" charset="0"/>
              </a:rPr>
              <a:t>Mémoire verbale</a:t>
            </a:r>
          </a:p>
          <a:p>
            <a:pPr lvl="0" algn="ctr" defTabSz="711200">
              <a:lnSpc>
                <a:spcPct val="90000"/>
              </a:lnSpc>
              <a:spcBef>
                <a:spcPct val="0"/>
              </a:spcBef>
              <a:spcAft>
                <a:spcPct val="35000"/>
              </a:spcAft>
            </a:pPr>
            <a:r>
              <a:rPr lang="fr-FR" sz="1600" kern="1200" dirty="0" smtClean="0">
                <a:latin typeface="Arial Narrow" charset="0"/>
                <a:ea typeface="Arial Narrow" charset="0"/>
                <a:cs typeface="Arial Narrow" charset="0"/>
              </a:rPr>
              <a:t>Empan de chiffres</a:t>
            </a:r>
            <a:endParaRPr lang="fr-FR" sz="1600" kern="1200" dirty="0">
              <a:latin typeface="Arial Narrow" charset="0"/>
              <a:ea typeface="Arial Narrow" charset="0"/>
              <a:cs typeface="Arial Narrow" charset="0"/>
            </a:endParaRPr>
          </a:p>
        </p:txBody>
      </p:sp>
      <p:sp>
        <p:nvSpPr>
          <p:cNvPr id="10" name="Forme libre 9"/>
          <p:cNvSpPr/>
          <p:nvPr/>
        </p:nvSpPr>
        <p:spPr>
          <a:xfrm>
            <a:off x="3036007" y="1214990"/>
            <a:ext cx="151026" cy="566350"/>
          </a:xfrm>
          <a:custGeom>
            <a:avLst/>
            <a:gdLst/>
            <a:ahLst/>
            <a:cxnLst/>
            <a:rect l="0" t="0" r="0" b="0"/>
            <a:pathLst>
              <a:path>
                <a:moveTo>
                  <a:pt x="0" y="0"/>
                </a:moveTo>
                <a:lnTo>
                  <a:pt x="0" y="566350"/>
                </a:lnTo>
                <a:lnTo>
                  <a:pt x="151026" y="566350"/>
                </a:lnTo>
              </a:path>
            </a:pathLst>
          </a:custGeom>
          <a:noFill/>
          <a:scene3d>
            <a:camera prst="orthographicFront"/>
            <a:lightRig rig="flat" dir="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orme libre 10"/>
          <p:cNvSpPr/>
          <p:nvPr/>
        </p:nvSpPr>
        <p:spPr>
          <a:xfrm>
            <a:off x="3187033" y="1403773"/>
            <a:ext cx="1208214" cy="755134"/>
          </a:xfrm>
          <a:custGeom>
            <a:avLst/>
            <a:gdLst>
              <a:gd name="connsiteX0" fmla="*/ 0 w 1208214"/>
              <a:gd name="connsiteY0" fmla="*/ 75513 h 755134"/>
              <a:gd name="connsiteX1" fmla="*/ 75513 w 1208214"/>
              <a:gd name="connsiteY1" fmla="*/ 0 h 755134"/>
              <a:gd name="connsiteX2" fmla="*/ 1132701 w 1208214"/>
              <a:gd name="connsiteY2" fmla="*/ 0 h 755134"/>
              <a:gd name="connsiteX3" fmla="*/ 1208214 w 1208214"/>
              <a:gd name="connsiteY3" fmla="*/ 75513 h 755134"/>
              <a:gd name="connsiteX4" fmla="*/ 1208214 w 1208214"/>
              <a:gd name="connsiteY4" fmla="*/ 679621 h 755134"/>
              <a:gd name="connsiteX5" fmla="*/ 1132701 w 1208214"/>
              <a:gd name="connsiteY5" fmla="*/ 755134 h 755134"/>
              <a:gd name="connsiteX6" fmla="*/ 75513 w 1208214"/>
              <a:gd name="connsiteY6" fmla="*/ 755134 h 755134"/>
              <a:gd name="connsiteX7" fmla="*/ 0 w 1208214"/>
              <a:gd name="connsiteY7" fmla="*/ 679621 h 755134"/>
              <a:gd name="connsiteX8" fmla="*/ 0 w 1208214"/>
              <a:gd name="connsiteY8" fmla="*/ 75513 h 7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14" h="755134">
                <a:moveTo>
                  <a:pt x="0" y="75513"/>
                </a:moveTo>
                <a:cubicBezTo>
                  <a:pt x="0" y="33808"/>
                  <a:pt x="33808" y="0"/>
                  <a:pt x="75513" y="0"/>
                </a:cubicBezTo>
                <a:lnTo>
                  <a:pt x="1132701" y="0"/>
                </a:lnTo>
                <a:cubicBezTo>
                  <a:pt x="1174406" y="0"/>
                  <a:pt x="1208214" y="33808"/>
                  <a:pt x="1208214" y="75513"/>
                </a:cubicBezTo>
                <a:lnTo>
                  <a:pt x="1208214" y="679621"/>
                </a:lnTo>
                <a:cubicBezTo>
                  <a:pt x="1208214" y="721326"/>
                  <a:pt x="1174406" y="755134"/>
                  <a:pt x="1132701" y="755134"/>
                </a:cubicBezTo>
                <a:lnTo>
                  <a:pt x="75513" y="755134"/>
                </a:lnTo>
                <a:cubicBezTo>
                  <a:pt x="33808" y="755134"/>
                  <a:pt x="0" y="721326"/>
                  <a:pt x="0" y="679621"/>
                </a:cubicBezTo>
                <a:lnTo>
                  <a:pt x="0" y="75513"/>
                </a:lnTo>
                <a:close/>
              </a:path>
            </a:pathLst>
          </a:custGeom>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2597" tIns="42437" rIns="52597" bIns="42437" numCol="1" spcCol="1270" anchor="ctr" anchorCtr="0">
            <a:noAutofit/>
          </a:bodyPr>
          <a:lstStyle/>
          <a:p>
            <a:pPr lvl="0" algn="ctr" defTabSz="711200">
              <a:lnSpc>
                <a:spcPct val="90000"/>
              </a:lnSpc>
              <a:spcBef>
                <a:spcPct val="0"/>
              </a:spcBef>
              <a:spcAft>
                <a:spcPct val="35000"/>
              </a:spcAft>
            </a:pPr>
            <a:r>
              <a:rPr lang="fr-FR" sz="1600" kern="1200" dirty="0" smtClean="0">
                <a:latin typeface="Arial Narrow" charset="0"/>
                <a:ea typeface="Arial Narrow" charset="0"/>
                <a:cs typeface="Arial Narrow" charset="0"/>
              </a:rPr>
              <a:t>Ordre direct</a:t>
            </a:r>
            <a:endParaRPr lang="fr-FR" sz="1600" kern="1200" dirty="0">
              <a:latin typeface="Arial Narrow" charset="0"/>
              <a:ea typeface="Arial Narrow" charset="0"/>
              <a:cs typeface="Arial Narrow" charset="0"/>
            </a:endParaRPr>
          </a:p>
        </p:txBody>
      </p:sp>
      <p:sp>
        <p:nvSpPr>
          <p:cNvPr id="12" name="Forme libre 11"/>
          <p:cNvSpPr/>
          <p:nvPr/>
        </p:nvSpPr>
        <p:spPr>
          <a:xfrm>
            <a:off x="3036007" y="1214990"/>
            <a:ext cx="151026" cy="1510268"/>
          </a:xfrm>
          <a:custGeom>
            <a:avLst/>
            <a:gdLst/>
            <a:ahLst/>
            <a:cxnLst/>
            <a:rect l="0" t="0" r="0" b="0"/>
            <a:pathLst>
              <a:path>
                <a:moveTo>
                  <a:pt x="0" y="0"/>
                </a:moveTo>
                <a:lnTo>
                  <a:pt x="0" y="1510268"/>
                </a:lnTo>
                <a:lnTo>
                  <a:pt x="151026" y="1510268"/>
                </a:lnTo>
              </a:path>
            </a:pathLst>
          </a:custGeom>
          <a:noFill/>
          <a:scene3d>
            <a:camera prst="orthographicFront"/>
            <a:lightRig rig="flat" dir="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orme libre 12"/>
          <p:cNvSpPr/>
          <p:nvPr/>
        </p:nvSpPr>
        <p:spPr>
          <a:xfrm>
            <a:off x="3187033" y="2347691"/>
            <a:ext cx="1208214" cy="755134"/>
          </a:xfrm>
          <a:custGeom>
            <a:avLst/>
            <a:gdLst>
              <a:gd name="connsiteX0" fmla="*/ 0 w 1208214"/>
              <a:gd name="connsiteY0" fmla="*/ 75513 h 755134"/>
              <a:gd name="connsiteX1" fmla="*/ 75513 w 1208214"/>
              <a:gd name="connsiteY1" fmla="*/ 0 h 755134"/>
              <a:gd name="connsiteX2" fmla="*/ 1132701 w 1208214"/>
              <a:gd name="connsiteY2" fmla="*/ 0 h 755134"/>
              <a:gd name="connsiteX3" fmla="*/ 1208214 w 1208214"/>
              <a:gd name="connsiteY3" fmla="*/ 75513 h 755134"/>
              <a:gd name="connsiteX4" fmla="*/ 1208214 w 1208214"/>
              <a:gd name="connsiteY4" fmla="*/ 679621 h 755134"/>
              <a:gd name="connsiteX5" fmla="*/ 1132701 w 1208214"/>
              <a:gd name="connsiteY5" fmla="*/ 755134 h 755134"/>
              <a:gd name="connsiteX6" fmla="*/ 75513 w 1208214"/>
              <a:gd name="connsiteY6" fmla="*/ 755134 h 755134"/>
              <a:gd name="connsiteX7" fmla="*/ 0 w 1208214"/>
              <a:gd name="connsiteY7" fmla="*/ 679621 h 755134"/>
              <a:gd name="connsiteX8" fmla="*/ 0 w 1208214"/>
              <a:gd name="connsiteY8" fmla="*/ 75513 h 7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14" h="755134">
                <a:moveTo>
                  <a:pt x="0" y="75513"/>
                </a:moveTo>
                <a:cubicBezTo>
                  <a:pt x="0" y="33808"/>
                  <a:pt x="33808" y="0"/>
                  <a:pt x="75513" y="0"/>
                </a:cubicBezTo>
                <a:lnTo>
                  <a:pt x="1132701" y="0"/>
                </a:lnTo>
                <a:cubicBezTo>
                  <a:pt x="1174406" y="0"/>
                  <a:pt x="1208214" y="33808"/>
                  <a:pt x="1208214" y="75513"/>
                </a:cubicBezTo>
                <a:lnTo>
                  <a:pt x="1208214" y="679621"/>
                </a:lnTo>
                <a:cubicBezTo>
                  <a:pt x="1208214" y="721326"/>
                  <a:pt x="1174406" y="755134"/>
                  <a:pt x="1132701" y="755134"/>
                </a:cubicBezTo>
                <a:lnTo>
                  <a:pt x="75513" y="755134"/>
                </a:lnTo>
                <a:cubicBezTo>
                  <a:pt x="33808" y="755134"/>
                  <a:pt x="0" y="721326"/>
                  <a:pt x="0" y="679621"/>
                </a:cubicBezTo>
                <a:lnTo>
                  <a:pt x="0" y="75513"/>
                </a:lnTo>
                <a:close/>
              </a:path>
            </a:pathLst>
          </a:custGeom>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2597" tIns="42437" rIns="52597" bIns="42437" numCol="1" spcCol="1270" anchor="ctr" anchorCtr="0">
            <a:noAutofit/>
          </a:bodyPr>
          <a:lstStyle/>
          <a:p>
            <a:pPr lvl="0" algn="ctr" defTabSz="711200">
              <a:lnSpc>
                <a:spcPct val="90000"/>
              </a:lnSpc>
              <a:spcBef>
                <a:spcPct val="0"/>
              </a:spcBef>
              <a:spcAft>
                <a:spcPct val="35000"/>
              </a:spcAft>
            </a:pPr>
            <a:r>
              <a:rPr lang="fr-FR" sz="1600" kern="1200" dirty="0" smtClean="0">
                <a:latin typeface="Arial Narrow" charset="0"/>
                <a:ea typeface="Arial Narrow" charset="0"/>
                <a:cs typeface="Arial Narrow" charset="0"/>
              </a:rPr>
              <a:t>Ordre inverse</a:t>
            </a:r>
            <a:endParaRPr lang="fr-FR" sz="1600" kern="1200" dirty="0">
              <a:latin typeface="Arial Narrow" charset="0"/>
              <a:ea typeface="Arial Narrow" charset="0"/>
              <a:cs typeface="Arial Narrow" charset="0"/>
            </a:endParaRPr>
          </a:p>
        </p:txBody>
      </p:sp>
      <p:sp>
        <p:nvSpPr>
          <p:cNvPr id="14" name="Forme libre 13"/>
          <p:cNvSpPr/>
          <p:nvPr/>
        </p:nvSpPr>
        <p:spPr>
          <a:xfrm>
            <a:off x="4772815" y="459856"/>
            <a:ext cx="1510268" cy="755134"/>
          </a:xfrm>
          <a:custGeom>
            <a:avLst/>
            <a:gdLst>
              <a:gd name="connsiteX0" fmla="*/ 0 w 1510268"/>
              <a:gd name="connsiteY0" fmla="*/ 75513 h 755134"/>
              <a:gd name="connsiteX1" fmla="*/ 75513 w 1510268"/>
              <a:gd name="connsiteY1" fmla="*/ 0 h 755134"/>
              <a:gd name="connsiteX2" fmla="*/ 1434755 w 1510268"/>
              <a:gd name="connsiteY2" fmla="*/ 0 h 755134"/>
              <a:gd name="connsiteX3" fmla="*/ 1510268 w 1510268"/>
              <a:gd name="connsiteY3" fmla="*/ 75513 h 755134"/>
              <a:gd name="connsiteX4" fmla="*/ 1510268 w 1510268"/>
              <a:gd name="connsiteY4" fmla="*/ 679621 h 755134"/>
              <a:gd name="connsiteX5" fmla="*/ 1434755 w 1510268"/>
              <a:gd name="connsiteY5" fmla="*/ 755134 h 755134"/>
              <a:gd name="connsiteX6" fmla="*/ 75513 w 1510268"/>
              <a:gd name="connsiteY6" fmla="*/ 755134 h 755134"/>
              <a:gd name="connsiteX7" fmla="*/ 0 w 1510268"/>
              <a:gd name="connsiteY7" fmla="*/ 679621 h 755134"/>
              <a:gd name="connsiteX8" fmla="*/ 0 w 1510268"/>
              <a:gd name="connsiteY8" fmla="*/ 75513 h 7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0268" h="755134">
                <a:moveTo>
                  <a:pt x="0" y="75513"/>
                </a:moveTo>
                <a:cubicBezTo>
                  <a:pt x="0" y="33808"/>
                  <a:pt x="33808" y="0"/>
                  <a:pt x="75513" y="0"/>
                </a:cubicBezTo>
                <a:lnTo>
                  <a:pt x="1434755" y="0"/>
                </a:lnTo>
                <a:cubicBezTo>
                  <a:pt x="1476460" y="0"/>
                  <a:pt x="1510268" y="33808"/>
                  <a:pt x="1510268" y="75513"/>
                </a:cubicBezTo>
                <a:lnTo>
                  <a:pt x="1510268" y="679621"/>
                </a:lnTo>
                <a:cubicBezTo>
                  <a:pt x="1510268" y="721326"/>
                  <a:pt x="1476460" y="755134"/>
                  <a:pt x="1434755" y="755134"/>
                </a:cubicBezTo>
                <a:lnTo>
                  <a:pt x="75513" y="755134"/>
                </a:lnTo>
                <a:cubicBezTo>
                  <a:pt x="33808" y="755134"/>
                  <a:pt x="0" y="721326"/>
                  <a:pt x="0" y="679621"/>
                </a:cubicBezTo>
                <a:lnTo>
                  <a:pt x="0" y="7551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2597" tIns="42437" rIns="52597" bIns="42437" numCol="1" spcCol="1270" anchor="ctr" anchorCtr="0">
            <a:noAutofit/>
          </a:bodyPr>
          <a:lstStyle/>
          <a:p>
            <a:pPr lvl="0" algn="ctr" defTabSz="711200">
              <a:lnSpc>
                <a:spcPct val="90000"/>
              </a:lnSpc>
              <a:spcBef>
                <a:spcPct val="0"/>
              </a:spcBef>
              <a:spcAft>
                <a:spcPct val="35000"/>
              </a:spcAft>
            </a:pPr>
            <a:r>
              <a:rPr lang="fr-FR" sz="1600" kern="1200" dirty="0" smtClean="0">
                <a:latin typeface="Arial Narrow" charset="0"/>
                <a:ea typeface="Arial Narrow" charset="0"/>
                <a:cs typeface="Arial Narrow" charset="0"/>
              </a:rPr>
              <a:t>Mémoire spatiale</a:t>
            </a:r>
          </a:p>
          <a:p>
            <a:pPr lvl="0" algn="ctr" defTabSz="711200">
              <a:lnSpc>
                <a:spcPct val="90000"/>
              </a:lnSpc>
              <a:spcBef>
                <a:spcPct val="0"/>
              </a:spcBef>
              <a:spcAft>
                <a:spcPct val="35000"/>
              </a:spcAft>
            </a:pPr>
            <a:r>
              <a:rPr lang="fr-FR" sz="1600" kern="1200" dirty="0" err="1" smtClean="0">
                <a:latin typeface="Arial Narrow" charset="0"/>
                <a:ea typeface="Arial Narrow" charset="0"/>
                <a:cs typeface="Arial Narrow" charset="0"/>
              </a:rPr>
              <a:t>Corsi</a:t>
            </a:r>
            <a:r>
              <a:rPr lang="fr-FR" sz="1600" kern="1200" dirty="0" smtClean="0">
                <a:latin typeface="Arial Narrow" charset="0"/>
                <a:ea typeface="Arial Narrow" charset="0"/>
                <a:cs typeface="Arial Narrow" charset="0"/>
              </a:rPr>
              <a:t> block</a:t>
            </a:r>
            <a:endParaRPr lang="fr-FR" sz="1600" kern="1200" dirty="0">
              <a:latin typeface="Arial Narrow" charset="0"/>
              <a:ea typeface="Arial Narrow" charset="0"/>
              <a:cs typeface="Arial Narrow" charset="0"/>
            </a:endParaRPr>
          </a:p>
        </p:txBody>
      </p:sp>
      <p:sp>
        <p:nvSpPr>
          <p:cNvPr id="15" name="Forme libre 14"/>
          <p:cNvSpPr/>
          <p:nvPr/>
        </p:nvSpPr>
        <p:spPr>
          <a:xfrm>
            <a:off x="4923842" y="1214990"/>
            <a:ext cx="151026" cy="566350"/>
          </a:xfrm>
          <a:custGeom>
            <a:avLst/>
            <a:gdLst/>
            <a:ahLst/>
            <a:cxnLst/>
            <a:rect l="0" t="0" r="0" b="0"/>
            <a:pathLst>
              <a:path>
                <a:moveTo>
                  <a:pt x="0" y="0"/>
                </a:moveTo>
                <a:lnTo>
                  <a:pt x="0" y="566350"/>
                </a:lnTo>
                <a:lnTo>
                  <a:pt x="151026" y="566350"/>
                </a:lnTo>
              </a:path>
            </a:pathLst>
          </a:custGeom>
          <a:noFill/>
          <a:scene3d>
            <a:camera prst="orthographicFront"/>
            <a:lightRig rig="flat" dir="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orme libre 15"/>
          <p:cNvSpPr/>
          <p:nvPr/>
        </p:nvSpPr>
        <p:spPr>
          <a:xfrm>
            <a:off x="5074869" y="1403773"/>
            <a:ext cx="1208214" cy="755134"/>
          </a:xfrm>
          <a:custGeom>
            <a:avLst/>
            <a:gdLst>
              <a:gd name="connsiteX0" fmla="*/ 0 w 1208214"/>
              <a:gd name="connsiteY0" fmla="*/ 75513 h 755134"/>
              <a:gd name="connsiteX1" fmla="*/ 75513 w 1208214"/>
              <a:gd name="connsiteY1" fmla="*/ 0 h 755134"/>
              <a:gd name="connsiteX2" fmla="*/ 1132701 w 1208214"/>
              <a:gd name="connsiteY2" fmla="*/ 0 h 755134"/>
              <a:gd name="connsiteX3" fmla="*/ 1208214 w 1208214"/>
              <a:gd name="connsiteY3" fmla="*/ 75513 h 755134"/>
              <a:gd name="connsiteX4" fmla="*/ 1208214 w 1208214"/>
              <a:gd name="connsiteY4" fmla="*/ 679621 h 755134"/>
              <a:gd name="connsiteX5" fmla="*/ 1132701 w 1208214"/>
              <a:gd name="connsiteY5" fmla="*/ 755134 h 755134"/>
              <a:gd name="connsiteX6" fmla="*/ 75513 w 1208214"/>
              <a:gd name="connsiteY6" fmla="*/ 755134 h 755134"/>
              <a:gd name="connsiteX7" fmla="*/ 0 w 1208214"/>
              <a:gd name="connsiteY7" fmla="*/ 679621 h 755134"/>
              <a:gd name="connsiteX8" fmla="*/ 0 w 1208214"/>
              <a:gd name="connsiteY8" fmla="*/ 75513 h 7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14" h="755134">
                <a:moveTo>
                  <a:pt x="0" y="75513"/>
                </a:moveTo>
                <a:cubicBezTo>
                  <a:pt x="0" y="33808"/>
                  <a:pt x="33808" y="0"/>
                  <a:pt x="75513" y="0"/>
                </a:cubicBezTo>
                <a:lnTo>
                  <a:pt x="1132701" y="0"/>
                </a:lnTo>
                <a:cubicBezTo>
                  <a:pt x="1174406" y="0"/>
                  <a:pt x="1208214" y="33808"/>
                  <a:pt x="1208214" y="75513"/>
                </a:cubicBezTo>
                <a:lnTo>
                  <a:pt x="1208214" y="679621"/>
                </a:lnTo>
                <a:cubicBezTo>
                  <a:pt x="1208214" y="721326"/>
                  <a:pt x="1174406" y="755134"/>
                  <a:pt x="1132701" y="755134"/>
                </a:cubicBezTo>
                <a:lnTo>
                  <a:pt x="75513" y="755134"/>
                </a:lnTo>
                <a:cubicBezTo>
                  <a:pt x="33808" y="755134"/>
                  <a:pt x="0" y="721326"/>
                  <a:pt x="0" y="679621"/>
                </a:cubicBezTo>
                <a:lnTo>
                  <a:pt x="0" y="75513"/>
                </a:lnTo>
                <a:close/>
              </a:path>
            </a:pathLst>
          </a:custGeom>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2597" tIns="42437" rIns="52597" bIns="42437" numCol="1" spcCol="1270" anchor="ctr" anchorCtr="0">
            <a:noAutofit/>
          </a:bodyPr>
          <a:lstStyle/>
          <a:p>
            <a:pPr lvl="0" algn="ctr" defTabSz="711200">
              <a:lnSpc>
                <a:spcPct val="90000"/>
              </a:lnSpc>
              <a:spcBef>
                <a:spcPct val="0"/>
              </a:spcBef>
              <a:spcAft>
                <a:spcPct val="35000"/>
              </a:spcAft>
            </a:pPr>
            <a:r>
              <a:rPr lang="fr-FR" sz="1600" kern="1200" dirty="0" smtClean="0">
                <a:latin typeface="Arial Narrow" charset="0"/>
                <a:ea typeface="Arial Narrow" charset="0"/>
                <a:cs typeface="Arial Narrow" charset="0"/>
              </a:rPr>
              <a:t>Ordre direct</a:t>
            </a:r>
            <a:endParaRPr lang="fr-FR" sz="1600" kern="1200" dirty="0">
              <a:latin typeface="Arial Narrow" charset="0"/>
              <a:ea typeface="Arial Narrow" charset="0"/>
              <a:cs typeface="Arial Narrow" charset="0"/>
            </a:endParaRPr>
          </a:p>
        </p:txBody>
      </p:sp>
      <p:sp>
        <p:nvSpPr>
          <p:cNvPr id="17" name="Forme libre 16"/>
          <p:cNvSpPr/>
          <p:nvPr/>
        </p:nvSpPr>
        <p:spPr>
          <a:xfrm>
            <a:off x="4923842" y="1214990"/>
            <a:ext cx="151026" cy="1510268"/>
          </a:xfrm>
          <a:custGeom>
            <a:avLst/>
            <a:gdLst/>
            <a:ahLst/>
            <a:cxnLst/>
            <a:rect l="0" t="0" r="0" b="0"/>
            <a:pathLst>
              <a:path>
                <a:moveTo>
                  <a:pt x="0" y="0"/>
                </a:moveTo>
                <a:lnTo>
                  <a:pt x="0" y="1510268"/>
                </a:lnTo>
                <a:lnTo>
                  <a:pt x="151026" y="1510268"/>
                </a:lnTo>
              </a:path>
            </a:pathLst>
          </a:custGeom>
          <a:noFill/>
          <a:scene3d>
            <a:camera prst="orthographicFront"/>
            <a:lightRig rig="flat" dir="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orme libre 17"/>
          <p:cNvSpPr/>
          <p:nvPr/>
        </p:nvSpPr>
        <p:spPr>
          <a:xfrm>
            <a:off x="5074869" y="2347691"/>
            <a:ext cx="1208214" cy="755134"/>
          </a:xfrm>
          <a:custGeom>
            <a:avLst/>
            <a:gdLst>
              <a:gd name="connsiteX0" fmla="*/ 0 w 1208214"/>
              <a:gd name="connsiteY0" fmla="*/ 75513 h 755134"/>
              <a:gd name="connsiteX1" fmla="*/ 75513 w 1208214"/>
              <a:gd name="connsiteY1" fmla="*/ 0 h 755134"/>
              <a:gd name="connsiteX2" fmla="*/ 1132701 w 1208214"/>
              <a:gd name="connsiteY2" fmla="*/ 0 h 755134"/>
              <a:gd name="connsiteX3" fmla="*/ 1208214 w 1208214"/>
              <a:gd name="connsiteY3" fmla="*/ 75513 h 755134"/>
              <a:gd name="connsiteX4" fmla="*/ 1208214 w 1208214"/>
              <a:gd name="connsiteY4" fmla="*/ 679621 h 755134"/>
              <a:gd name="connsiteX5" fmla="*/ 1132701 w 1208214"/>
              <a:gd name="connsiteY5" fmla="*/ 755134 h 755134"/>
              <a:gd name="connsiteX6" fmla="*/ 75513 w 1208214"/>
              <a:gd name="connsiteY6" fmla="*/ 755134 h 755134"/>
              <a:gd name="connsiteX7" fmla="*/ 0 w 1208214"/>
              <a:gd name="connsiteY7" fmla="*/ 679621 h 755134"/>
              <a:gd name="connsiteX8" fmla="*/ 0 w 1208214"/>
              <a:gd name="connsiteY8" fmla="*/ 75513 h 7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14" h="755134">
                <a:moveTo>
                  <a:pt x="0" y="75513"/>
                </a:moveTo>
                <a:cubicBezTo>
                  <a:pt x="0" y="33808"/>
                  <a:pt x="33808" y="0"/>
                  <a:pt x="75513" y="0"/>
                </a:cubicBezTo>
                <a:lnTo>
                  <a:pt x="1132701" y="0"/>
                </a:lnTo>
                <a:cubicBezTo>
                  <a:pt x="1174406" y="0"/>
                  <a:pt x="1208214" y="33808"/>
                  <a:pt x="1208214" y="75513"/>
                </a:cubicBezTo>
                <a:lnTo>
                  <a:pt x="1208214" y="679621"/>
                </a:lnTo>
                <a:cubicBezTo>
                  <a:pt x="1208214" y="721326"/>
                  <a:pt x="1174406" y="755134"/>
                  <a:pt x="1132701" y="755134"/>
                </a:cubicBezTo>
                <a:lnTo>
                  <a:pt x="75513" y="755134"/>
                </a:lnTo>
                <a:cubicBezTo>
                  <a:pt x="33808" y="755134"/>
                  <a:pt x="0" y="721326"/>
                  <a:pt x="0" y="679621"/>
                </a:cubicBezTo>
                <a:lnTo>
                  <a:pt x="0" y="75513"/>
                </a:lnTo>
                <a:close/>
              </a:path>
            </a:pathLst>
          </a:custGeom>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2597" tIns="42437" rIns="52597" bIns="42437" numCol="1" spcCol="1270" anchor="ctr" anchorCtr="0">
            <a:noAutofit/>
          </a:bodyPr>
          <a:lstStyle/>
          <a:p>
            <a:pPr lvl="0" algn="ctr" defTabSz="711200">
              <a:lnSpc>
                <a:spcPct val="90000"/>
              </a:lnSpc>
              <a:spcBef>
                <a:spcPct val="0"/>
              </a:spcBef>
              <a:spcAft>
                <a:spcPct val="35000"/>
              </a:spcAft>
            </a:pPr>
            <a:r>
              <a:rPr lang="fr-FR" sz="1600" kern="1200" dirty="0" smtClean="0">
                <a:latin typeface="Arial Narrow" charset="0"/>
                <a:ea typeface="Arial Narrow" charset="0"/>
                <a:cs typeface="Arial Narrow" charset="0"/>
              </a:rPr>
              <a:t>Ordre inverse</a:t>
            </a:r>
            <a:endParaRPr lang="fr-FR" sz="1600" kern="1200" dirty="0">
              <a:latin typeface="Arial Narrow" charset="0"/>
              <a:ea typeface="Arial Narrow" charset="0"/>
              <a:cs typeface="Arial Narrow" charset="0"/>
            </a:endParaRPr>
          </a:p>
        </p:txBody>
      </p:sp>
      <p:sp>
        <p:nvSpPr>
          <p:cNvPr id="5" name="Rectangle avec flèche vers le bas 4"/>
          <p:cNvSpPr/>
          <p:nvPr/>
        </p:nvSpPr>
        <p:spPr>
          <a:xfrm>
            <a:off x="2871537" y="2286000"/>
            <a:ext cx="3681663" cy="1419726"/>
          </a:xfrm>
          <a:prstGeom prst="downArrowCallou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038317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par>
                                <p:cTn id="34" presetID="3" presetClass="entr" presetSubtype="1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linds(horizontal)">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1" grpId="0" animBg="1"/>
      <p:bldP spid="13" grpId="0" animBg="1"/>
      <p:bldP spid="16" grpId="0" animBg="1"/>
      <p:bldP spid="1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3362162" y="635078"/>
            <a:ext cx="2128477" cy="991240"/>
          </a:xfrm>
          <a:prstGeom prst="ellipse">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latin typeface="Arial Narrow" charset="0"/>
                <a:ea typeface="Arial Narrow" charset="0"/>
                <a:cs typeface="Arial Narrow" charset="0"/>
              </a:rPr>
              <a:t>Système central de supervision</a:t>
            </a:r>
            <a:endParaRPr lang="fr-FR" sz="1600" dirty="0">
              <a:latin typeface="Arial Narrow" charset="0"/>
              <a:ea typeface="Arial Narrow" charset="0"/>
              <a:cs typeface="Arial Narrow" charset="0"/>
            </a:endParaRPr>
          </a:p>
        </p:txBody>
      </p:sp>
      <p:sp>
        <p:nvSpPr>
          <p:cNvPr id="4" name="Rectangle à coins arrondis 3"/>
          <p:cNvSpPr/>
          <p:nvPr/>
        </p:nvSpPr>
        <p:spPr>
          <a:xfrm>
            <a:off x="857167" y="2247444"/>
            <a:ext cx="1828800" cy="753035"/>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latin typeface="Arial Narrow" charset="0"/>
                <a:ea typeface="Arial Narrow" charset="0"/>
                <a:cs typeface="Arial Narrow" charset="0"/>
              </a:rPr>
              <a:t>Calepin </a:t>
            </a:r>
            <a:r>
              <a:rPr lang="fr-FR" sz="1600" dirty="0" err="1" smtClean="0">
                <a:latin typeface="Arial Narrow" charset="0"/>
                <a:ea typeface="Arial Narrow" charset="0"/>
                <a:cs typeface="Arial Narrow" charset="0"/>
              </a:rPr>
              <a:t>visuo</a:t>
            </a:r>
            <a:r>
              <a:rPr lang="fr-FR" sz="1600" dirty="0" smtClean="0">
                <a:latin typeface="Arial Narrow" charset="0"/>
                <a:ea typeface="Arial Narrow" charset="0"/>
                <a:cs typeface="Arial Narrow" charset="0"/>
              </a:rPr>
              <a:t>-spatial</a:t>
            </a:r>
            <a:endParaRPr lang="fr-FR" sz="1600" dirty="0">
              <a:latin typeface="Arial Narrow" charset="0"/>
              <a:ea typeface="Arial Narrow" charset="0"/>
              <a:cs typeface="Arial Narrow" charset="0"/>
            </a:endParaRPr>
          </a:p>
        </p:txBody>
      </p:sp>
      <p:sp>
        <p:nvSpPr>
          <p:cNvPr id="5" name="Rectangle à coins arrondis 4"/>
          <p:cNvSpPr/>
          <p:nvPr/>
        </p:nvSpPr>
        <p:spPr>
          <a:xfrm>
            <a:off x="3512000" y="2247444"/>
            <a:ext cx="1828800" cy="753035"/>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smtClean="0">
                <a:latin typeface="Arial Narrow" charset="0"/>
                <a:ea typeface="Arial Narrow" charset="0"/>
                <a:cs typeface="Arial Narrow" charset="0"/>
              </a:rPr>
              <a:t>Stockage épisodique</a:t>
            </a:r>
            <a:endParaRPr lang="fr-FR" sz="1600" dirty="0">
              <a:latin typeface="Arial Narrow" charset="0"/>
              <a:ea typeface="Arial Narrow" charset="0"/>
              <a:cs typeface="Arial Narrow" charset="0"/>
            </a:endParaRPr>
          </a:p>
        </p:txBody>
      </p:sp>
      <p:sp>
        <p:nvSpPr>
          <p:cNvPr id="6" name="Rectangle à coins arrondis 5"/>
          <p:cNvSpPr/>
          <p:nvPr/>
        </p:nvSpPr>
        <p:spPr>
          <a:xfrm>
            <a:off x="6353812" y="2247444"/>
            <a:ext cx="1828800" cy="753035"/>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latin typeface="Arial Narrow" charset="0"/>
                <a:ea typeface="Arial Narrow" charset="0"/>
                <a:cs typeface="Arial Narrow" charset="0"/>
              </a:rPr>
              <a:t>Boucle phonologique</a:t>
            </a:r>
            <a:endParaRPr lang="fr-FR" sz="1600" dirty="0">
              <a:latin typeface="Arial Narrow" charset="0"/>
              <a:ea typeface="Arial Narrow" charset="0"/>
              <a:cs typeface="Arial Narrow" charset="0"/>
            </a:endParaRPr>
          </a:p>
        </p:txBody>
      </p:sp>
      <p:sp>
        <p:nvSpPr>
          <p:cNvPr id="7" name="Rectangle à coins arrondis 6"/>
          <p:cNvSpPr/>
          <p:nvPr/>
        </p:nvSpPr>
        <p:spPr>
          <a:xfrm>
            <a:off x="857166" y="3721497"/>
            <a:ext cx="7325445" cy="753035"/>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smtClean="0">
                <a:latin typeface="Arial Narrow" charset="0"/>
                <a:ea typeface="Arial Narrow" charset="0"/>
                <a:cs typeface="Arial Narrow" charset="0"/>
              </a:rPr>
              <a:t>Contenus visuels		MLT épisodique		         Langage</a:t>
            </a:r>
            <a:endParaRPr lang="fr-FR" sz="1600" dirty="0">
              <a:latin typeface="Arial Narrow" charset="0"/>
              <a:ea typeface="Arial Narrow" charset="0"/>
              <a:cs typeface="Arial Narrow" charset="0"/>
            </a:endParaRPr>
          </a:p>
        </p:txBody>
      </p:sp>
      <p:sp>
        <p:nvSpPr>
          <p:cNvPr id="8" name="Double flèche verticale 7"/>
          <p:cNvSpPr/>
          <p:nvPr/>
        </p:nvSpPr>
        <p:spPr>
          <a:xfrm>
            <a:off x="1625570" y="3086286"/>
            <a:ext cx="245889" cy="50714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Double flèche verticale 8"/>
          <p:cNvSpPr/>
          <p:nvPr/>
        </p:nvSpPr>
        <p:spPr>
          <a:xfrm>
            <a:off x="4360284" y="3086286"/>
            <a:ext cx="245889" cy="50714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Double flèche verticale 9"/>
          <p:cNvSpPr/>
          <p:nvPr/>
        </p:nvSpPr>
        <p:spPr>
          <a:xfrm>
            <a:off x="7094998" y="3086286"/>
            <a:ext cx="245889" cy="50714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Double flèche horizontale 10"/>
          <p:cNvSpPr/>
          <p:nvPr/>
        </p:nvSpPr>
        <p:spPr>
          <a:xfrm>
            <a:off x="2486183" y="4036541"/>
            <a:ext cx="875979" cy="179298"/>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Double flèche horizontale 11"/>
          <p:cNvSpPr/>
          <p:nvPr/>
        </p:nvSpPr>
        <p:spPr>
          <a:xfrm>
            <a:off x="5334397" y="4036541"/>
            <a:ext cx="1247375" cy="179298"/>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Légende encadrée avec une bordure 3 12"/>
          <p:cNvSpPr/>
          <p:nvPr/>
        </p:nvSpPr>
        <p:spPr>
          <a:xfrm>
            <a:off x="1035192" y="417914"/>
            <a:ext cx="1821865" cy="1367798"/>
          </a:xfrm>
          <a:prstGeom prst="accentBorderCallout3">
            <a:avLst>
              <a:gd name="adj1" fmla="val 1911"/>
              <a:gd name="adj2" fmla="val -7979"/>
              <a:gd name="adj3" fmla="val 2490"/>
              <a:gd name="adj4" fmla="val -13476"/>
              <a:gd name="adj5" fmla="val 100000"/>
              <a:gd name="adj6" fmla="val -16667"/>
              <a:gd name="adj7" fmla="val 129328"/>
              <a:gd name="adj8" fmla="val 7923"/>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1400" dirty="0" smtClean="0">
                <a:solidFill>
                  <a:schemeClr val="tx1"/>
                </a:solidFill>
                <a:latin typeface="Arial Narrow" charset="0"/>
                <a:ea typeface="Arial Narrow" charset="0"/>
                <a:cs typeface="Arial Narrow" charset="0"/>
              </a:rPr>
              <a:t>Plus préservé que la boucle phonologique</a:t>
            </a:r>
          </a:p>
          <a:p>
            <a:r>
              <a:rPr lang="fr-FR" sz="1400" dirty="0" smtClean="0">
                <a:solidFill>
                  <a:schemeClr val="tx1"/>
                </a:solidFill>
                <a:latin typeface="Arial Narrow" charset="0"/>
                <a:ea typeface="Arial Narrow" charset="0"/>
                <a:cs typeface="Arial Narrow" charset="0"/>
              </a:rPr>
              <a:t>➠ avantage relatif pour les tâches </a:t>
            </a:r>
            <a:r>
              <a:rPr lang="fr-FR" sz="1400" dirty="0" err="1" smtClean="0">
                <a:solidFill>
                  <a:schemeClr val="tx1"/>
                </a:solidFill>
                <a:latin typeface="Arial Narrow" charset="0"/>
                <a:ea typeface="Arial Narrow" charset="0"/>
                <a:cs typeface="Arial Narrow" charset="0"/>
              </a:rPr>
              <a:t>visuo</a:t>
            </a:r>
            <a:r>
              <a:rPr lang="fr-FR" sz="1400" dirty="0" smtClean="0">
                <a:solidFill>
                  <a:schemeClr val="tx1"/>
                </a:solidFill>
                <a:latin typeface="Arial Narrow" charset="0"/>
                <a:ea typeface="Arial Narrow" charset="0"/>
                <a:cs typeface="Arial Narrow" charset="0"/>
              </a:rPr>
              <a:t>-spatiales par rapport aux tâches verbales  </a:t>
            </a:r>
            <a:endParaRPr lang="fr-FR" sz="1400" dirty="0">
              <a:solidFill>
                <a:schemeClr val="tx1"/>
              </a:solidFill>
              <a:latin typeface="Arial Narrow" charset="0"/>
              <a:ea typeface="Arial Narrow" charset="0"/>
              <a:cs typeface="Arial Narrow" charset="0"/>
            </a:endParaRPr>
          </a:p>
        </p:txBody>
      </p:sp>
      <p:sp>
        <p:nvSpPr>
          <p:cNvPr id="17" name="Légende encadrée avec une bordure 3 16"/>
          <p:cNvSpPr/>
          <p:nvPr/>
        </p:nvSpPr>
        <p:spPr>
          <a:xfrm>
            <a:off x="6756258" y="562376"/>
            <a:ext cx="1910879" cy="1223336"/>
          </a:xfrm>
          <a:prstGeom prst="accentBorderCallout3">
            <a:avLst>
              <a:gd name="adj1" fmla="val 1911"/>
              <a:gd name="adj2" fmla="val -7979"/>
              <a:gd name="adj3" fmla="val 2490"/>
              <a:gd name="adj4" fmla="val -13476"/>
              <a:gd name="adj5" fmla="val 50300"/>
              <a:gd name="adj6" fmla="val -18802"/>
              <a:gd name="adj7" fmla="val 50422"/>
              <a:gd name="adj8" fmla="val -5827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1400" dirty="0" smtClean="0">
                <a:solidFill>
                  <a:schemeClr val="tx1"/>
                </a:solidFill>
                <a:latin typeface="Arial Narrow" charset="0"/>
                <a:ea typeface="Arial Narrow" charset="0"/>
                <a:cs typeface="Arial Narrow" charset="0"/>
              </a:rPr>
              <a:t>Etudes récentes </a:t>
            </a:r>
            <a:r>
              <a:rPr lang="mr-IN" sz="1400" dirty="0" smtClean="0">
                <a:solidFill>
                  <a:schemeClr val="tx1"/>
                </a:solidFill>
                <a:latin typeface="Arial Narrow" charset="0"/>
                <a:ea typeface="Arial Narrow" charset="0"/>
                <a:cs typeface="Arial Narrow" charset="0"/>
              </a:rPr>
              <a:t>–</a:t>
            </a:r>
            <a:r>
              <a:rPr lang="fr-FR" sz="1400" dirty="0" smtClean="0">
                <a:solidFill>
                  <a:schemeClr val="tx1"/>
                </a:solidFill>
                <a:latin typeface="Arial Narrow" charset="0"/>
                <a:ea typeface="Arial Narrow" charset="0"/>
                <a:cs typeface="Arial Narrow" charset="0"/>
              </a:rPr>
              <a:t> voir  notamment </a:t>
            </a:r>
            <a:r>
              <a:rPr lang="fr-FR" sz="1400" dirty="0" err="1" smtClean="0">
                <a:solidFill>
                  <a:schemeClr val="tx1"/>
                </a:solidFill>
                <a:latin typeface="Arial Narrow" charset="0"/>
                <a:ea typeface="Arial Narrow" charset="0"/>
                <a:cs typeface="Arial Narrow" charset="0"/>
              </a:rPr>
              <a:t>Carretti</a:t>
            </a:r>
            <a:r>
              <a:rPr lang="fr-FR" sz="1400" dirty="0" smtClean="0">
                <a:solidFill>
                  <a:schemeClr val="tx1"/>
                </a:solidFill>
                <a:latin typeface="Arial Narrow" charset="0"/>
                <a:ea typeface="Arial Narrow" charset="0"/>
                <a:cs typeface="Arial Narrow" charset="0"/>
              </a:rPr>
              <a:t> et al. (2013), </a:t>
            </a:r>
            <a:r>
              <a:rPr lang="fr-FR" sz="1400" dirty="0" err="1" smtClean="0">
                <a:solidFill>
                  <a:schemeClr val="tx1"/>
                </a:solidFill>
                <a:latin typeface="Arial Narrow" charset="0"/>
                <a:ea typeface="Arial Narrow" charset="0"/>
                <a:cs typeface="Arial Narrow" charset="0"/>
              </a:rPr>
              <a:t>Lafranchi</a:t>
            </a:r>
            <a:r>
              <a:rPr lang="fr-FR" sz="1400" dirty="0" smtClean="0">
                <a:solidFill>
                  <a:schemeClr val="tx1"/>
                </a:solidFill>
                <a:latin typeface="Arial Narrow" charset="0"/>
                <a:ea typeface="Arial Narrow" charset="0"/>
                <a:cs typeface="Arial Narrow" charset="0"/>
              </a:rPr>
              <a:t> et al. (2004, 2012),Yang et al. (2014)</a:t>
            </a:r>
            <a:endParaRPr lang="fr-FR" sz="1400" dirty="0">
              <a:solidFill>
                <a:schemeClr val="tx1"/>
              </a:solidFill>
              <a:latin typeface="Arial Narrow" charset="0"/>
              <a:ea typeface="Arial Narrow" charset="0"/>
              <a:cs typeface="Arial Narrow" charset="0"/>
            </a:endParaRPr>
          </a:p>
          <a:p>
            <a:endParaRPr lang="fr-FR" sz="1400" dirty="0">
              <a:solidFill>
                <a:schemeClr val="tx1"/>
              </a:solidFill>
              <a:latin typeface="Arial Narrow" charset="0"/>
              <a:ea typeface="Arial Narrow" charset="0"/>
              <a:cs typeface="Arial Narrow" charset="0"/>
            </a:endParaRPr>
          </a:p>
        </p:txBody>
      </p:sp>
      <p:sp>
        <p:nvSpPr>
          <p:cNvPr id="16" name="Rectangle 15"/>
          <p:cNvSpPr/>
          <p:nvPr/>
        </p:nvSpPr>
        <p:spPr>
          <a:xfrm>
            <a:off x="254920" y="6362878"/>
            <a:ext cx="1501117" cy="276999"/>
          </a:xfrm>
          <a:prstGeom prst="rect">
            <a:avLst/>
          </a:prstGeom>
        </p:spPr>
        <p:txBody>
          <a:bodyPr wrap="none">
            <a:spAutoFit/>
          </a:bodyPr>
          <a:lstStyle/>
          <a:p>
            <a:r>
              <a:rPr lang="fr-FR" sz="1200">
                <a:latin typeface="Arial Narrow" charset="0"/>
                <a:ea typeface="Arial Narrow" charset="0"/>
                <a:cs typeface="Arial Narrow" charset="0"/>
              </a:rPr>
              <a:t>d'après </a:t>
            </a:r>
            <a:r>
              <a:rPr lang="fr-FR" sz="1200" dirty="0" err="1">
                <a:latin typeface="Arial Narrow" charset="0"/>
                <a:ea typeface="Arial Narrow" charset="0"/>
                <a:cs typeface="Arial Narrow" charset="0"/>
              </a:rPr>
              <a:t>Baddeley</a:t>
            </a:r>
            <a:r>
              <a:rPr lang="fr-FR" sz="1200" dirty="0">
                <a:latin typeface="Arial Narrow" charset="0"/>
                <a:ea typeface="Arial Narrow" charset="0"/>
                <a:cs typeface="Arial Narrow" charset="0"/>
              </a:rPr>
              <a:t>, 2000</a:t>
            </a:r>
            <a:endParaRPr lang="fr-FR" sz="1200" dirty="0"/>
          </a:p>
        </p:txBody>
      </p:sp>
      <p:sp>
        <p:nvSpPr>
          <p:cNvPr id="2" name="Flèche courbée vers la droite 1"/>
          <p:cNvSpPr/>
          <p:nvPr/>
        </p:nvSpPr>
        <p:spPr>
          <a:xfrm>
            <a:off x="268783" y="4373591"/>
            <a:ext cx="352926" cy="689810"/>
          </a:xfrm>
          <a:prstGeom prst="curved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ZoneTexte 13"/>
          <p:cNvSpPr txBox="1"/>
          <p:nvPr/>
        </p:nvSpPr>
        <p:spPr>
          <a:xfrm>
            <a:off x="857166" y="4789576"/>
            <a:ext cx="7809971" cy="1169551"/>
          </a:xfrm>
          <a:prstGeom prst="rect">
            <a:avLst/>
          </a:prstGeom>
          <a:noFill/>
          <a:ln w="19050">
            <a:solidFill>
              <a:schemeClr val="accent2">
                <a:lumMod val="75000"/>
              </a:schemeClr>
            </a:solidFill>
          </a:ln>
        </p:spPr>
        <p:txBody>
          <a:bodyPr wrap="square" rtlCol="0">
            <a:spAutoFit/>
          </a:bodyPr>
          <a:lstStyle/>
          <a:p>
            <a:pPr marL="285750" indent="-285750">
              <a:buFont typeface="Arial" charset="0"/>
              <a:buChar char="•"/>
            </a:pPr>
            <a:r>
              <a:rPr lang="fr-FR" sz="1400" dirty="0" smtClean="0">
                <a:latin typeface="Arial Narrow" charset="0"/>
                <a:ea typeface="Arial Narrow" charset="0"/>
                <a:cs typeface="Arial Narrow" charset="0"/>
              </a:rPr>
              <a:t>Profils non homogènes</a:t>
            </a:r>
          </a:p>
          <a:p>
            <a:pPr marL="285750" indent="-285750">
              <a:buFont typeface="Arial" charset="0"/>
              <a:buChar char="•"/>
            </a:pPr>
            <a:r>
              <a:rPr lang="fr-FR" sz="1400" dirty="0" smtClean="0">
                <a:latin typeface="Arial Narrow" charset="0"/>
                <a:ea typeface="Arial Narrow" charset="0"/>
                <a:cs typeface="Arial Narrow" charset="0"/>
              </a:rPr>
              <a:t>Conclusions établies pour le matériel verbal non généralisées au traitement des informations </a:t>
            </a:r>
            <a:r>
              <a:rPr lang="fr-FR" sz="1400" dirty="0" err="1" smtClean="0">
                <a:latin typeface="Arial Narrow" charset="0"/>
                <a:ea typeface="Arial Narrow" charset="0"/>
                <a:cs typeface="Arial Narrow" charset="0"/>
              </a:rPr>
              <a:t>visuo</a:t>
            </a:r>
            <a:r>
              <a:rPr lang="fr-FR" sz="1400" dirty="0" smtClean="0">
                <a:latin typeface="Arial Narrow" charset="0"/>
                <a:ea typeface="Arial Narrow" charset="0"/>
                <a:cs typeface="Arial Narrow" charset="0"/>
              </a:rPr>
              <a:t>-spatiales</a:t>
            </a:r>
          </a:p>
          <a:p>
            <a:pPr marL="285750" indent="-285750">
              <a:buFont typeface="Arial" charset="0"/>
              <a:buChar char="•"/>
            </a:pPr>
            <a:endParaRPr lang="fr-FR" sz="1400" dirty="0" smtClean="0">
              <a:latin typeface="Arial Narrow" charset="0"/>
              <a:ea typeface="Arial Narrow" charset="0"/>
              <a:cs typeface="Arial Narrow" charset="0"/>
            </a:endParaRPr>
          </a:p>
          <a:p>
            <a:r>
              <a:rPr lang="fr-FR" sz="1400" dirty="0" smtClean="0">
                <a:latin typeface="Arial Narrow" charset="0"/>
                <a:ea typeface="Arial Narrow" charset="0"/>
                <a:cs typeface="Arial Narrow" charset="0"/>
                <a:sym typeface="Wingdings"/>
              </a:rPr>
              <a:t>➠ des anomalies dans l'analyse perceptuelle plutôt que dans les processus mnésiques semblent responsables des faibles performances des ET21</a:t>
            </a:r>
            <a:endParaRPr lang="fr-FR" sz="1400" dirty="0" smtClean="0">
              <a:latin typeface="Arial Narrow" charset="0"/>
              <a:ea typeface="Arial Narrow" charset="0"/>
              <a:cs typeface="Arial Narrow" charset="0"/>
            </a:endParaRPr>
          </a:p>
        </p:txBody>
      </p:sp>
    </p:spTree>
    <p:extLst>
      <p:ext uri="{BB962C8B-B14F-4D97-AF65-F5344CB8AC3E}">
        <p14:creationId xmlns:p14="http://schemas.microsoft.com/office/powerpoint/2010/main" val="3881556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chemeClr val="accent2"/>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2"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rme libre 21"/>
          <p:cNvSpPr/>
          <p:nvPr/>
        </p:nvSpPr>
        <p:spPr>
          <a:xfrm>
            <a:off x="1603266" y="289215"/>
            <a:ext cx="1379843" cy="1379843"/>
          </a:xfrm>
          <a:custGeom>
            <a:avLst/>
            <a:gdLst>
              <a:gd name="connsiteX0" fmla="*/ 0 w 1379843"/>
              <a:gd name="connsiteY0" fmla="*/ 689922 h 1379843"/>
              <a:gd name="connsiteX1" fmla="*/ 689922 w 1379843"/>
              <a:gd name="connsiteY1" fmla="*/ 0 h 1379843"/>
              <a:gd name="connsiteX2" fmla="*/ 1379844 w 1379843"/>
              <a:gd name="connsiteY2" fmla="*/ 689922 h 1379843"/>
              <a:gd name="connsiteX3" fmla="*/ 689922 w 1379843"/>
              <a:gd name="connsiteY3" fmla="*/ 1379844 h 1379843"/>
              <a:gd name="connsiteX4" fmla="*/ 0 w 1379843"/>
              <a:gd name="connsiteY4" fmla="*/ 689922 h 1379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9843" h="1379843">
                <a:moveTo>
                  <a:pt x="0" y="689922"/>
                </a:moveTo>
                <a:cubicBezTo>
                  <a:pt x="0" y="308889"/>
                  <a:pt x="308889" y="0"/>
                  <a:pt x="689922" y="0"/>
                </a:cubicBezTo>
                <a:cubicBezTo>
                  <a:pt x="1070955" y="0"/>
                  <a:pt x="1379844" y="308889"/>
                  <a:pt x="1379844" y="689922"/>
                </a:cubicBezTo>
                <a:cubicBezTo>
                  <a:pt x="1379844" y="1070955"/>
                  <a:pt x="1070955" y="1379844"/>
                  <a:pt x="689922" y="1379844"/>
                </a:cubicBezTo>
                <a:cubicBezTo>
                  <a:pt x="308889" y="1379844"/>
                  <a:pt x="0" y="1070955"/>
                  <a:pt x="0" y="689922"/>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22393" tIns="222393" rIns="222393" bIns="222393" numCol="1" spcCol="1270" anchor="ctr" anchorCtr="0">
            <a:noAutofit/>
          </a:bodyPr>
          <a:lstStyle/>
          <a:p>
            <a:pPr lvl="0" algn="ctr" defTabSz="711200">
              <a:lnSpc>
                <a:spcPct val="90000"/>
              </a:lnSpc>
              <a:spcBef>
                <a:spcPct val="0"/>
              </a:spcBef>
              <a:spcAft>
                <a:spcPct val="35000"/>
              </a:spcAft>
            </a:pPr>
            <a:r>
              <a:rPr lang="fr-FR" sz="1600" kern="1200" dirty="0" smtClean="0">
                <a:latin typeface="Arial Narrow" charset="0"/>
                <a:ea typeface="Arial Narrow" charset="0"/>
                <a:cs typeface="Arial Narrow" charset="0"/>
              </a:rPr>
              <a:t>Stockage</a:t>
            </a:r>
            <a:endParaRPr lang="fr-FR" sz="1600" kern="1200" dirty="0">
              <a:latin typeface="Arial Narrow" charset="0"/>
              <a:ea typeface="Arial Narrow" charset="0"/>
              <a:cs typeface="Arial Narrow" charset="0"/>
            </a:endParaRPr>
          </a:p>
        </p:txBody>
      </p:sp>
      <p:sp>
        <p:nvSpPr>
          <p:cNvPr id="23" name="Forme libre 22"/>
          <p:cNvSpPr/>
          <p:nvPr/>
        </p:nvSpPr>
        <p:spPr>
          <a:xfrm>
            <a:off x="3095153" y="578982"/>
            <a:ext cx="800309" cy="800309"/>
          </a:xfrm>
          <a:custGeom>
            <a:avLst/>
            <a:gdLst>
              <a:gd name="connsiteX0" fmla="*/ 106081 w 800309"/>
              <a:gd name="connsiteY0" fmla="*/ 306038 h 800309"/>
              <a:gd name="connsiteX1" fmla="*/ 306038 w 800309"/>
              <a:gd name="connsiteY1" fmla="*/ 306038 h 800309"/>
              <a:gd name="connsiteX2" fmla="*/ 306038 w 800309"/>
              <a:gd name="connsiteY2" fmla="*/ 106081 h 800309"/>
              <a:gd name="connsiteX3" fmla="*/ 494271 w 800309"/>
              <a:gd name="connsiteY3" fmla="*/ 106081 h 800309"/>
              <a:gd name="connsiteX4" fmla="*/ 494271 w 800309"/>
              <a:gd name="connsiteY4" fmla="*/ 306038 h 800309"/>
              <a:gd name="connsiteX5" fmla="*/ 694228 w 800309"/>
              <a:gd name="connsiteY5" fmla="*/ 306038 h 800309"/>
              <a:gd name="connsiteX6" fmla="*/ 694228 w 800309"/>
              <a:gd name="connsiteY6" fmla="*/ 494271 h 800309"/>
              <a:gd name="connsiteX7" fmla="*/ 494271 w 800309"/>
              <a:gd name="connsiteY7" fmla="*/ 494271 h 800309"/>
              <a:gd name="connsiteX8" fmla="*/ 494271 w 800309"/>
              <a:gd name="connsiteY8" fmla="*/ 694228 h 800309"/>
              <a:gd name="connsiteX9" fmla="*/ 306038 w 800309"/>
              <a:gd name="connsiteY9" fmla="*/ 694228 h 800309"/>
              <a:gd name="connsiteX10" fmla="*/ 306038 w 800309"/>
              <a:gd name="connsiteY10" fmla="*/ 494271 h 800309"/>
              <a:gd name="connsiteX11" fmla="*/ 106081 w 800309"/>
              <a:gd name="connsiteY11" fmla="*/ 494271 h 800309"/>
              <a:gd name="connsiteX12" fmla="*/ 106081 w 800309"/>
              <a:gd name="connsiteY12" fmla="*/ 306038 h 8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0309" h="800309">
                <a:moveTo>
                  <a:pt x="106081" y="306038"/>
                </a:moveTo>
                <a:lnTo>
                  <a:pt x="306038" y="306038"/>
                </a:lnTo>
                <a:lnTo>
                  <a:pt x="306038" y="106081"/>
                </a:lnTo>
                <a:lnTo>
                  <a:pt x="494271" y="106081"/>
                </a:lnTo>
                <a:lnTo>
                  <a:pt x="494271" y="306038"/>
                </a:lnTo>
                <a:lnTo>
                  <a:pt x="694228" y="306038"/>
                </a:lnTo>
                <a:lnTo>
                  <a:pt x="694228" y="494271"/>
                </a:lnTo>
                <a:lnTo>
                  <a:pt x="494271" y="494271"/>
                </a:lnTo>
                <a:lnTo>
                  <a:pt x="494271" y="694228"/>
                </a:lnTo>
                <a:lnTo>
                  <a:pt x="306038" y="694228"/>
                </a:lnTo>
                <a:lnTo>
                  <a:pt x="306038" y="494271"/>
                </a:lnTo>
                <a:lnTo>
                  <a:pt x="106081" y="494271"/>
                </a:lnTo>
                <a:lnTo>
                  <a:pt x="106081" y="306038"/>
                </a:lnTo>
                <a:close/>
              </a:path>
            </a:pathLst>
          </a:custGeom>
          <a:scene3d>
            <a:camera prst="orthographicFront"/>
            <a:lightRig rig="flat" dir="t"/>
          </a:scene3d>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106081" tIns="306038" rIns="106081" bIns="306038" numCol="1" spcCol="1270" anchor="ctr" anchorCtr="0">
            <a:noAutofit/>
          </a:bodyPr>
          <a:lstStyle/>
          <a:p>
            <a:pPr lvl="0" algn="ctr" defTabSz="577850">
              <a:lnSpc>
                <a:spcPct val="90000"/>
              </a:lnSpc>
              <a:spcBef>
                <a:spcPct val="0"/>
              </a:spcBef>
              <a:spcAft>
                <a:spcPct val="35000"/>
              </a:spcAft>
            </a:pPr>
            <a:endParaRPr lang="fr-FR" sz="1300" kern="1200">
              <a:latin typeface="Arial Narrow" charset="0"/>
              <a:ea typeface="Arial Narrow" charset="0"/>
              <a:cs typeface="Arial Narrow" charset="0"/>
            </a:endParaRPr>
          </a:p>
        </p:txBody>
      </p:sp>
      <p:sp>
        <p:nvSpPr>
          <p:cNvPr id="24" name="Forme libre 23"/>
          <p:cNvSpPr/>
          <p:nvPr/>
        </p:nvSpPr>
        <p:spPr>
          <a:xfrm>
            <a:off x="4007506" y="289215"/>
            <a:ext cx="1379843" cy="1379843"/>
          </a:xfrm>
          <a:custGeom>
            <a:avLst/>
            <a:gdLst>
              <a:gd name="connsiteX0" fmla="*/ 0 w 1379843"/>
              <a:gd name="connsiteY0" fmla="*/ 689922 h 1379843"/>
              <a:gd name="connsiteX1" fmla="*/ 689922 w 1379843"/>
              <a:gd name="connsiteY1" fmla="*/ 0 h 1379843"/>
              <a:gd name="connsiteX2" fmla="*/ 1379844 w 1379843"/>
              <a:gd name="connsiteY2" fmla="*/ 689922 h 1379843"/>
              <a:gd name="connsiteX3" fmla="*/ 689922 w 1379843"/>
              <a:gd name="connsiteY3" fmla="*/ 1379844 h 1379843"/>
              <a:gd name="connsiteX4" fmla="*/ 0 w 1379843"/>
              <a:gd name="connsiteY4" fmla="*/ 689922 h 1379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9843" h="1379843">
                <a:moveTo>
                  <a:pt x="0" y="689922"/>
                </a:moveTo>
                <a:cubicBezTo>
                  <a:pt x="0" y="308889"/>
                  <a:pt x="308889" y="0"/>
                  <a:pt x="689922" y="0"/>
                </a:cubicBezTo>
                <a:cubicBezTo>
                  <a:pt x="1070955" y="0"/>
                  <a:pt x="1379844" y="308889"/>
                  <a:pt x="1379844" y="689922"/>
                </a:cubicBezTo>
                <a:cubicBezTo>
                  <a:pt x="1379844" y="1070955"/>
                  <a:pt x="1070955" y="1379844"/>
                  <a:pt x="689922" y="1379844"/>
                </a:cubicBezTo>
                <a:cubicBezTo>
                  <a:pt x="308889" y="1379844"/>
                  <a:pt x="0" y="1070955"/>
                  <a:pt x="0" y="689922"/>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22393" tIns="222393" rIns="222393" bIns="222393" numCol="1" spcCol="1270" anchor="ctr" anchorCtr="0">
            <a:noAutofit/>
          </a:bodyPr>
          <a:lstStyle/>
          <a:p>
            <a:pPr lvl="0" algn="ctr" defTabSz="711200">
              <a:lnSpc>
                <a:spcPct val="90000"/>
              </a:lnSpc>
              <a:spcBef>
                <a:spcPct val="0"/>
              </a:spcBef>
              <a:spcAft>
                <a:spcPct val="35000"/>
              </a:spcAft>
            </a:pPr>
            <a:r>
              <a:rPr lang="fr-FR" sz="1600" kern="1200" dirty="0" smtClean="0">
                <a:latin typeface="Arial Narrow" charset="0"/>
                <a:ea typeface="Arial Narrow" charset="0"/>
                <a:cs typeface="Arial Narrow" charset="0"/>
              </a:rPr>
              <a:t>Traitement de l'information spatiale</a:t>
            </a:r>
            <a:endParaRPr lang="fr-FR" sz="1600" kern="1200" dirty="0">
              <a:latin typeface="Arial Narrow" charset="0"/>
              <a:ea typeface="Arial Narrow" charset="0"/>
              <a:cs typeface="Arial Narrow" charset="0"/>
            </a:endParaRPr>
          </a:p>
        </p:txBody>
      </p:sp>
      <p:sp>
        <p:nvSpPr>
          <p:cNvPr id="25" name="Forme libre 24"/>
          <p:cNvSpPr/>
          <p:nvPr/>
        </p:nvSpPr>
        <p:spPr>
          <a:xfrm>
            <a:off x="5499393" y="578982"/>
            <a:ext cx="800309" cy="800309"/>
          </a:xfrm>
          <a:custGeom>
            <a:avLst/>
            <a:gdLst>
              <a:gd name="connsiteX0" fmla="*/ 106081 w 800309"/>
              <a:gd name="connsiteY0" fmla="*/ 164864 h 800309"/>
              <a:gd name="connsiteX1" fmla="*/ 694228 w 800309"/>
              <a:gd name="connsiteY1" fmla="*/ 164864 h 800309"/>
              <a:gd name="connsiteX2" fmla="*/ 694228 w 800309"/>
              <a:gd name="connsiteY2" fmla="*/ 353096 h 800309"/>
              <a:gd name="connsiteX3" fmla="*/ 106081 w 800309"/>
              <a:gd name="connsiteY3" fmla="*/ 353096 h 800309"/>
              <a:gd name="connsiteX4" fmla="*/ 106081 w 800309"/>
              <a:gd name="connsiteY4" fmla="*/ 164864 h 800309"/>
              <a:gd name="connsiteX5" fmla="*/ 106081 w 800309"/>
              <a:gd name="connsiteY5" fmla="*/ 447213 h 800309"/>
              <a:gd name="connsiteX6" fmla="*/ 694228 w 800309"/>
              <a:gd name="connsiteY6" fmla="*/ 447213 h 800309"/>
              <a:gd name="connsiteX7" fmla="*/ 694228 w 800309"/>
              <a:gd name="connsiteY7" fmla="*/ 635445 h 800309"/>
              <a:gd name="connsiteX8" fmla="*/ 106081 w 800309"/>
              <a:gd name="connsiteY8" fmla="*/ 635445 h 800309"/>
              <a:gd name="connsiteX9" fmla="*/ 106081 w 800309"/>
              <a:gd name="connsiteY9" fmla="*/ 447213 h 8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0309" h="800309">
                <a:moveTo>
                  <a:pt x="106081" y="164864"/>
                </a:moveTo>
                <a:lnTo>
                  <a:pt x="694228" y="164864"/>
                </a:lnTo>
                <a:lnTo>
                  <a:pt x="694228" y="353096"/>
                </a:lnTo>
                <a:lnTo>
                  <a:pt x="106081" y="353096"/>
                </a:lnTo>
                <a:lnTo>
                  <a:pt x="106081" y="164864"/>
                </a:lnTo>
                <a:close/>
                <a:moveTo>
                  <a:pt x="106081" y="447213"/>
                </a:moveTo>
                <a:lnTo>
                  <a:pt x="694228" y="447213"/>
                </a:lnTo>
                <a:lnTo>
                  <a:pt x="694228" y="635445"/>
                </a:lnTo>
                <a:lnTo>
                  <a:pt x="106081" y="635445"/>
                </a:lnTo>
                <a:lnTo>
                  <a:pt x="106081" y="447213"/>
                </a:lnTo>
                <a:close/>
              </a:path>
            </a:pathLst>
          </a:custGeom>
          <a:scene3d>
            <a:camera prst="orthographicFront"/>
            <a:lightRig rig="flat" dir="t"/>
          </a:scene3d>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106081" tIns="164864" rIns="106081" bIns="164864" numCol="1" spcCol="1270" anchor="ctr" anchorCtr="0">
            <a:noAutofit/>
          </a:bodyPr>
          <a:lstStyle/>
          <a:p>
            <a:pPr lvl="0" algn="ctr" defTabSz="577850">
              <a:lnSpc>
                <a:spcPct val="90000"/>
              </a:lnSpc>
              <a:spcBef>
                <a:spcPct val="0"/>
              </a:spcBef>
              <a:spcAft>
                <a:spcPct val="35000"/>
              </a:spcAft>
            </a:pPr>
            <a:endParaRPr lang="fr-FR" sz="1300" kern="1200">
              <a:latin typeface="Arial Narrow" charset="0"/>
              <a:ea typeface="Arial Narrow" charset="0"/>
              <a:cs typeface="Arial Narrow" charset="0"/>
            </a:endParaRPr>
          </a:p>
        </p:txBody>
      </p:sp>
      <p:sp>
        <p:nvSpPr>
          <p:cNvPr id="26" name="Forme libre 25"/>
          <p:cNvSpPr/>
          <p:nvPr/>
        </p:nvSpPr>
        <p:spPr>
          <a:xfrm>
            <a:off x="6411746" y="289215"/>
            <a:ext cx="1379843" cy="1379843"/>
          </a:xfrm>
          <a:custGeom>
            <a:avLst/>
            <a:gdLst>
              <a:gd name="connsiteX0" fmla="*/ 0 w 1379843"/>
              <a:gd name="connsiteY0" fmla="*/ 689922 h 1379843"/>
              <a:gd name="connsiteX1" fmla="*/ 689922 w 1379843"/>
              <a:gd name="connsiteY1" fmla="*/ 0 h 1379843"/>
              <a:gd name="connsiteX2" fmla="*/ 1379844 w 1379843"/>
              <a:gd name="connsiteY2" fmla="*/ 689922 h 1379843"/>
              <a:gd name="connsiteX3" fmla="*/ 689922 w 1379843"/>
              <a:gd name="connsiteY3" fmla="*/ 1379844 h 1379843"/>
              <a:gd name="connsiteX4" fmla="*/ 0 w 1379843"/>
              <a:gd name="connsiteY4" fmla="*/ 689922 h 1379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9843" h="1379843">
                <a:moveTo>
                  <a:pt x="0" y="689922"/>
                </a:moveTo>
                <a:cubicBezTo>
                  <a:pt x="0" y="308889"/>
                  <a:pt x="308889" y="0"/>
                  <a:pt x="689922" y="0"/>
                </a:cubicBezTo>
                <a:cubicBezTo>
                  <a:pt x="1070955" y="0"/>
                  <a:pt x="1379844" y="308889"/>
                  <a:pt x="1379844" y="689922"/>
                </a:cubicBezTo>
                <a:cubicBezTo>
                  <a:pt x="1379844" y="1070955"/>
                  <a:pt x="1070955" y="1379844"/>
                  <a:pt x="689922" y="1379844"/>
                </a:cubicBezTo>
                <a:cubicBezTo>
                  <a:pt x="308889" y="1379844"/>
                  <a:pt x="0" y="1070955"/>
                  <a:pt x="0" y="689922"/>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22393" tIns="222393" rIns="222393" bIns="222393" numCol="1" spcCol="1270" anchor="ctr" anchorCtr="0">
            <a:noAutofit/>
          </a:bodyPr>
          <a:lstStyle/>
          <a:p>
            <a:pPr lvl="0" algn="ctr" defTabSz="711200">
              <a:lnSpc>
                <a:spcPct val="90000"/>
              </a:lnSpc>
              <a:spcBef>
                <a:spcPct val="0"/>
              </a:spcBef>
              <a:spcAft>
                <a:spcPct val="35000"/>
              </a:spcAft>
            </a:pPr>
            <a:r>
              <a:rPr lang="fr-FR" sz="1600" kern="1200" dirty="0" smtClean="0">
                <a:latin typeface="Arial Narrow" charset="0"/>
                <a:ea typeface="Arial Narrow" charset="0"/>
                <a:cs typeface="Arial Narrow" charset="0"/>
              </a:rPr>
              <a:t>MT spatiale</a:t>
            </a:r>
            <a:endParaRPr lang="fr-FR" sz="1600" kern="1200" dirty="0">
              <a:latin typeface="Arial Narrow" charset="0"/>
              <a:ea typeface="Arial Narrow" charset="0"/>
              <a:cs typeface="Arial Narrow" charset="0"/>
            </a:endParaRPr>
          </a:p>
        </p:txBody>
      </p:sp>
      <p:sp>
        <p:nvSpPr>
          <p:cNvPr id="3" name="Flèche vers le bas 2"/>
          <p:cNvSpPr/>
          <p:nvPr/>
        </p:nvSpPr>
        <p:spPr>
          <a:xfrm>
            <a:off x="2079653" y="1806135"/>
            <a:ext cx="372234" cy="347958"/>
          </a:xfrm>
          <a:prstGeom prst="downArrow">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Flèche vers le bas 3"/>
          <p:cNvSpPr/>
          <p:nvPr/>
        </p:nvSpPr>
        <p:spPr>
          <a:xfrm>
            <a:off x="4511311" y="1806135"/>
            <a:ext cx="372234" cy="347958"/>
          </a:xfrm>
          <a:prstGeom prst="downArrow">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687823" y="2280399"/>
            <a:ext cx="2143536" cy="338554"/>
          </a:xfrm>
          <a:prstGeom prst="rect">
            <a:avLst/>
          </a:prstGeom>
          <a:noFill/>
        </p:spPr>
        <p:txBody>
          <a:bodyPr wrap="none" rtlCol="0">
            <a:spAutoFit/>
          </a:bodyPr>
          <a:lstStyle/>
          <a:p>
            <a:r>
              <a:rPr lang="fr-FR" sz="1600" dirty="0" err="1" smtClean="0">
                <a:latin typeface="Arial Narrow" charset="0"/>
                <a:ea typeface="Arial Narrow" charset="0"/>
                <a:cs typeface="Arial Narrow" charset="0"/>
              </a:rPr>
              <a:t>Corsi</a:t>
            </a:r>
            <a:r>
              <a:rPr lang="fr-FR" sz="1600" dirty="0" smtClean="0">
                <a:latin typeface="Arial Narrow" charset="0"/>
                <a:ea typeface="Arial Narrow" charset="0"/>
                <a:cs typeface="Arial Narrow" charset="0"/>
              </a:rPr>
              <a:t> block en ordre direct</a:t>
            </a:r>
            <a:endParaRPr lang="fr-FR" sz="1600" dirty="0">
              <a:latin typeface="Arial Narrow" charset="0"/>
              <a:ea typeface="Arial Narrow" charset="0"/>
              <a:cs typeface="Arial Narrow" charset="0"/>
            </a:endParaRPr>
          </a:p>
        </p:txBody>
      </p:sp>
      <p:sp>
        <p:nvSpPr>
          <p:cNvPr id="6" name="ZoneTexte 5"/>
          <p:cNvSpPr txBox="1"/>
          <p:nvPr/>
        </p:nvSpPr>
        <p:spPr>
          <a:xfrm>
            <a:off x="3641844" y="2280399"/>
            <a:ext cx="2274982" cy="338554"/>
          </a:xfrm>
          <a:prstGeom prst="rect">
            <a:avLst/>
          </a:prstGeom>
          <a:noFill/>
        </p:spPr>
        <p:txBody>
          <a:bodyPr wrap="none" rtlCol="0">
            <a:spAutoFit/>
          </a:bodyPr>
          <a:lstStyle/>
          <a:p>
            <a:r>
              <a:rPr lang="fr-FR" sz="1600" dirty="0" err="1" smtClean="0">
                <a:latin typeface="Arial Narrow" charset="0"/>
                <a:ea typeface="Arial Narrow" charset="0"/>
                <a:cs typeface="Arial Narrow" charset="0"/>
              </a:rPr>
              <a:t>Corsi</a:t>
            </a:r>
            <a:r>
              <a:rPr lang="fr-FR" sz="1600" dirty="0" smtClean="0">
                <a:latin typeface="Arial Narrow" charset="0"/>
                <a:ea typeface="Arial Narrow" charset="0"/>
                <a:cs typeface="Arial Narrow" charset="0"/>
              </a:rPr>
              <a:t> block en ordre inverse</a:t>
            </a:r>
            <a:endParaRPr lang="fr-FR" sz="1600" dirty="0">
              <a:latin typeface="Arial Narrow" charset="0"/>
              <a:ea typeface="Arial Narrow" charset="0"/>
              <a:cs typeface="Arial Narrow" charset="0"/>
            </a:endParaRPr>
          </a:p>
        </p:txBody>
      </p:sp>
      <p:pic>
        <p:nvPicPr>
          <p:cNvPr id="8" name="Image 7"/>
          <p:cNvPicPr>
            <a:picLocks noChangeAspect="1"/>
          </p:cNvPicPr>
          <p:nvPr/>
        </p:nvPicPr>
        <p:blipFill>
          <a:blip r:embed="rId3"/>
          <a:stretch>
            <a:fillRect/>
          </a:stretch>
        </p:blipFill>
        <p:spPr>
          <a:xfrm>
            <a:off x="193933" y="3105481"/>
            <a:ext cx="2637427" cy="1893874"/>
          </a:xfrm>
          <a:prstGeom prst="rect">
            <a:avLst/>
          </a:prstGeom>
        </p:spPr>
      </p:pic>
      <p:sp>
        <p:nvSpPr>
          <p:cNvPr id="9" name="ZoneTexte 8"/>
          <p:cNvSpPr txBox="1"/>
          <p:nvPr/>
        </p:nvSpPr>
        <p:spPr>
          <a:xfrm>
            <a:off x="324536" y="5083198"/>
            <a:ext cx="2624436" cy="584775"/>
          </a:xfrm>
          <a:prstGeom prst="rect">
            <a:avLst/>
          </a:prstGeom>
          <a:noFill/>
        </p:spPr>
        <p:txBody>
          <a:bodyPr wrap="none" rtlCol="0">
            <a:spAutoFit/>
          </a:bodyPr>
          <a:lstStyle/>
          <a:p>
            <a:r>
              <a:rPr lang="fr-FR" sz="1600" dirty="0" smtClean="0">
                <a:latin typeface="Arial Narrow" charset="0"/>
                <a:ea typeface="Arial Narrow" charset="0"/>
                <a:cs typeface="Arial Narrow" charset="0"/>
              </a:rPr>
              <a:t>CANTAB spatial WM </a:t>
            </a:r>
            <a:r>
              <a:rPr lang="fr-FR" sz="1600" dirty="0" err="1" smtClean="0">
                <a:latin typeface="Arial Narrow" charset="0"/>
                <a:ea typeface="Arial Narrow" charset="0"/>
                <a:cs typeface="Arial Narrow" charset="0"/>
              </a:rPr>
              <a:t>task</a:t>
            </a:r>
            <a:endParaRPr lang="fr-FR" sz="1600" dirty="0" smtClean="0">
              <a:latin typeface="Arial Narrow" charset="0"/>
              <a:ea typeface="Arial Narrow" charset="0"/>
              <a:cs typeface="Arial Narrow" charset="0"/>
            </a:endParaRPr>
          </a:p>
          <a:p>
            <a:r>
              <a:rPr lang="fr-FR" sz="1600" dirty="0" smtClean="0">
                <a:latin typeface="Arial Narrow" charset="0"/>
                <a:ea typeface="Arial Narrow" charset="0"/>
                <a:cs typeface="Arial Narrow" charset="0"/>
              </a:rPr>
              <a:t>(ou version simplifiée "</a:t>
            </a:r>
            <a:r>
              <a:rPr lang="fr-FR" sz="1600" dirty="0" err="1" smtClean="0">
                <a:latin typeface="Arial Narrow" charset="0"/>
                <a:ea typeface="Arial Narrow" charset="0"/>
                <a:cs typeface="Arial Narrow" charset="0"/>
              </a:rPr>
              <a:t>frog</a:t>
            </a:r>
            <a:r>
              <a:rPr lang="fr-FR" sz="1600" dirty="0" smtClean="0">
                <a:latin typeface="Arial Narrow" charset="0"/>
                <a:ea typeface="Arial Narrow" charset="0"/>
                <a:cs typeface="Arial Narrow" charset="0"/>
              </a:rPr>
              <a:t> </a:t>
            </a:r>
            <a:r>
              <a:rPr lang="fr-FR" sz="1600" dirty="0" err="1" smtClean="0">
                <a:latin typeface="Arial Narrow" charset="0"/>
                <a:ea typeface="Arial Narrow" charset="0"/>
                <a:cs typeface="Arial Narrow" charset="0"/>
              </a:rPr>
              <a:t>task</a:t>
            </a:r>
            <a:r>
              <a:rPr lang="fr-FR" sz="1600" dirty="0" smtClean="0">
                <a:latin typeface="Arial Narrow" charset="0"/>
                <a:ea typeface="Arial Narrow" charset="0"/>
                <a:cs typeface="Arial Narrow" charset="0"/>
              </a:rPr>
              <a:t>")</a:t>
            </a:r>
            <a:endParaRPr lang="fr-FR" sz="1600" dirty="0">
              <a:latin typeface="Arial Narrow" charset="0"/>
              <a:ea typeface="Arial Narrow" charset="0"/>
              <a:cs typeface="Arial Narrow" charset="0"/>
            </a:endParaRPr>
          </a:p>
        </p:txBody>
      </p:sp>
      <p:sp>
        <p:nvSpPr>
          <p:cNvPr id="10" name="ZoneTexte 9"/>
          <p:cNvSpPr txBox="1"/>
          <p:nvPr/>
        </p:nvSpPr>
        <p:spPr>
          <a:xfrm>
            <a:off x="-54937" y="8042511"/>
            <a:ext cx="2086340" cy="338554"/>
          </a:xfrm>
          <a:prstGeom prst="rect">
            <a:avLst/>
          </a:prstGeom>
          <a:noFill/>
        </p:spPr>
        <p:txBody>
          <a:bodyPr wrap="none" rtlCol="0">
            <a:spAutoFit/>
          </a:bodyPr>
          <a:lstStyle/>
          <a:p>
            <a:r>
              <a:rPr lang="fr-FR" sz="1600" dirty="0" smtClean="0">
                <a:latin typeface="Arial Narrow" charset="0"/>
                <a:ea typeface="Arial Narrow" charset="0"/>
                <a:cs typeface="Arial Narrow" charset="0"/>
              </a:rPr>
              <a:t>CANTAB spatial WM </a:t>
            </a:r>
            <a:r>
              <a:rPr lang="fr-FR" sz="1600" dirty="0" err="1" smtClean="0">
                <a:latin typeface="Arial Narrow" charset="0"/>
                <a:ea typeface="Arial Narrow" charset="0"/>
                <a:cs typeface="Arial Narrow" charset="0"/>
              </a:rPr>
              <a:t>task</a:t>
            </a:r>
            <a:endParaRPr lang="fr-FR" sz="1600" dirty="0">
              <a:latin typeface="Arial Narrow" charset="0"/>
              <a:ea typeface="Arial Narrow" charset="0"/>
              <a:cs typeface="Arial Narrow" charset="0"/>
            </a:endParaRPr>
          </a:p>
        </p:txBody>
      </p:sp>
      <p:sp>
        <p:nvSpPr>
          <p:cNvPr id="14" name="ZoneTexte 13"/>
          <p:cNvSpPr txBox="1"/>
          <p:nvPr/>
        </p:nvSpPr>
        <p:spPr>
          <a:xfrm>
            <a:off x="3093616" y="3513538"/>
            <a:ext cx="5417820" cy="1569660"/>
          </a:xfrm>
          <a:prstGeom prst="rect">
            <a:avLst/>
          </a:prstGeom>
          <a:noFill/>
          <a:ln w="19050">
            <a:solidFill>
              <a:schemeClr val="accent2">
                <a:lumMod val="75000"/>
              </a:schemeClr>
            </a:solidFill>
          </a:ln>
        </p:spPr>
        <p:txBody>
          <a:bodyPr wrap="square" rtlCol="0">
            <a:spAutoFit/>
          </a:bodyPr>
          <a:lstStyle/>
          <a:p>
            <a:pPr marL="285750" indent="-285750">
              <a:buFont typeface="Arial" charset="0"/>
              <a:buChar char="•"/>
            </a:pPr>
            <a:r>
              <a:rPr lang="fr-FR" sz="1600" dirty="0" smtClean="0">
                <a:latin typeface="Arial Narrow" charset="0"/>
                <a:ea typeface="Arial Narrow" charset="0"/>
                <a:cs typeface="Arial Narrow" charset="0"/>
              </a:rPr>
              <a:t>Mémoire spatiale séquentielle semble être en phase avec le niveau général de fonctionnement des ET21 (AM)</a:t>
            </a:r>
          </a:p>
          <a:p>
            <a:pPr marL="285750" indent="-285750">
              <a:buFont typeface="Arial" charset="0"/>
              <a:buChar char="•"/>
            </a:pPr>
            <a:endParaRPr lang="fr-FR" sz="1600" dirty="0" smtClean="0">
              <a:latin typeface="Arial Narrow" charset="0"/>
              <a:ea typeface="Arial Narrow" charset="0"/>
              <a:cs typeface="Arial Narrow" charset="0"/>
            </a:endParaRPr>
          </a:p>
          <a:p>
            <a:pPr marL="285750" indent="-285750">
              <a:buFont typeface="Arial" charset="0"/>
              <a:buChar char="•"/>
            </a:pPr>
            <a:r>
              <a:rPr lang="fr-FR" sz="1600" dirty="0" smtClean="0">
                <a:latin typeface="Arial Narrow" charset="0"/>
                <a:ea typeface="Arial Narrow" charset="0"/>
                <a:cs typeface="Arial Narrow" charset="0"/>
              </a:rPr>
              <a:t>MT spatiale = aspect de ma mémoire spatiale qui semble le plus touché chez les ET21</a:t>
            </a:r>
            <a:r>
              <a:rPr lang="fr-FR" sz="1600" dirty="0">
                <a:latin typeface="Arial Narrow" charset="0"/>
                <a:ea typeface="Arial Narrow" charset="0"/>
                <a:cs typeface="Arial Narrow" charset="0"/>
              </a:rPr>
              <a:t> </a:t>
            </a:r>
            <a:r>
              <a:rPr lang="fr-FR" sz="1600" dirty="0" smtClean="0">
                <a:latin typeface="Arial Narrow" charset="0"/>
                <a:ea typeface="Arial Narrow" charset="0"/>
                <a:cs typeface="Arial Narrow" charset="0"/>
              </a:rPr>
              <a:t>➠ plus </a:t>
            </a:r>
            <a:r>
              <a:rPr lang="fr-FR" sz="1600" dirty="0">
                <a:latin typeface="Arial Narrow" charset="0"/>
                <a:ea typeface="Arial Narrow" charset="0"/>
                <a:cs typeface="Arial Narrow" charset="0"/>
              </a:rPr>
              <a:t>de contrôle et de </a:t>
            </a:r>
            <a:r>
              <a:rPr lang="fr-FR" sz="1600" dirty="0" smtClean="0">
                <a:latin typeface="Arial Narrow" charset="0"/>
                <a:ea typeface="Arial Narrow" charset="0"/>
                <a:cs typeface="Arial Narrow" charset="0"/>
              </a:rPr>
              <a:t>traitement</a:t>
            </a:r>
          </a:p>
          <a:p>
            <a:pPr marL="285750" indent="-285750">
              <a:buFont typeface="Arial" charset="0"/>
              <a:buChar char="•"/>
            </a:pPr>
            <a:endParaRPr lang="fr-FR" sz="1600" dirty="0">
              <a:latin typeface="Arial Narrow" charset="0"/>
              <a:ea typeface="Arial Narrow" charset="0"/>
              <a:cs typeface="Arial Narrow" charset="0"/>
            </a:endParaRPr>
          </a:p>
        </p:txBody>
      </p:sp>
      <p:sp>
        <p:nvSpPr>
          <p:cNvPr id="16" name="Moins 15"/>
          <p:cNvSpPr/>
          <p:nvPr/>
        </p:nvSpPr>
        <p:spPr>
          <a:xfrm>
            <a:off x="4523868" y="317612"/>
            <a:ext cx="377086" cy="247673"/>
          </a:xfrm>
          <a:prstGeom prst="mathMinus">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Plus 16"/>
          <p:cNvSpPr/>
          <p:nvPr/>
        </p:nvSpPr>
        <p:spPr>
          <a:xfrm>
            <a:off x="1915250" y="400681"/>
            <a:ext cx="350520" cy="388620"/>
          </a:xfrm>
          <a:prstGeom prst="mathPlus">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courbée vers la gauche 18"/>
          <p:cNvSpPr/>
          <p:nvPr/>
        </p:nvSpPr>
        <p:spPr>
          <a:xfrm rot="20766641">
            <a:off x="8284903" y="1016240"/>
            <a:ext cx="645447" cy="2761098"/>
          </a:xfrm>
          <a:prstGeom prst="curvedLeftArrow">
            <a:avLst>
              <a:gd name="adj1" fmla="val 25000"/>
              <a:gd name="adj2" fmla="val 47770"/>
              <a:gd name="adj3" fmla="val 29225"/>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0" name="Rectangle 19"/>
          <p:cNvSpPr/>
          <p:nvPr/>
        </p:nvSpPr>
        <p:spPr>
          <a:xfrm>
            <a:off x="193933" y="6435200"/>
            <a:ext cx="4902304" cy="276999"/>
          </a:xfrm>
          <a:prstGeom prst="rect">
            <a:avLst/>
          </a:prstGeom>
        </p:spPr>
        <p:txBody>
          <a:bodyPr wrap="none">
            <a:spAutoFit/>
          </a:bodyPr>
          <a:lstStyle/>
          <a:p>
            <a:r>
              <a:rPr lang="fr-FR" sz="1200" dirty="0" err="1" smtClean="0">
                <a:latin typeface="Arial Narrow" charset="0"/>
                <a:ea typeface="Arial Narrow" charset="0"/>
                <a:cs typeface="Arial Narrow" charset="0"/>
              </a:rPr>
              <a:t>Pennington</a:t>
            </a:r>
            <a:r>
              <a:rPr lang="fr-FR" sz="1200" dirty="0" smtClean="0">
                <a:latin typeface="Arial Narrow" charset="0"/>
                <a:ea typeface="Arial Narrow" charset="0"/>
                <a:cs typeface="Arial Narrow" charset="0"/>
              </a:rPr>
              <a:t> et al. (2003), Cardoso-Martins et al. (2009), </a:t>
            </a:r>
            <a:r>
              <a:rPr lang="fr-FR" sz="1200" dirty="0" err="1" smtClean="0">
                <a:latin typeface="Arial Narrow" charset="0"/>
                <a:ea typeface="Arial Narrow" charset="0"/>
                <a:cs typeface="Arial Narrow" charset="0"/>
              </a:rPr>
              <a:t>Lafranchi</a:t>
            </a:r>
            <a:r>
              <a:rPr lang="fr-FR" sz="1200" dirty="0" smtClean="0">
                <a:latin typeface="Arial Narrow" charset="0"/>
                <a:ea typeface="Arial Narrow" charset="0"/>
                <a:cs typeface="Arial Narrow" charset="0"/>
              </a:rPr>
              <a:t> et al. (2004, 2012)</a:t>
            </a:r>
            <a:endParaRPr lang="fr-FR" sz="1200" dirty="0"/>
          </a:p>
        </p:txBody>
      </p:sp>
      <p:sp>
        <p:nvSpPr>
          <p:cNvPr id="2" name="ZoneTexte 1"/>
          <p:cNvSpPr txBox="1"/>
          <p:nvPr/>
        </p:nvSpPr>
        <p:spPr>
          <a:xfrm>
            <a:off x="2147396" y="3297550"/>
            <a:ext cx="410690" cy="584775"/>
          </a:xfrm>
          <a:prstGeom prst="rect">
            <a:avLst/>
          </a:prstGeom>
          <a:noFill/>
        </p:spPr>
        <p:txBody>
          <a:bodyPr wrap="none" rtlCol="0">
            <a:spAutoFit/>
          </a:bodyPr>
          <a:lstStyle/>
          <a:p>
            <a:r>
              <a:rPr lang="fr-FR" sz="3200" b="1" smtClean="0">
                <a:solidFill>
                  <a:schemeClr val="accent2"/>
                </a:solidFill>
                <a:latin typeface="Arial Narrow" charset="0"/>
                <a:ea typeface="Arial Narrow" charset="0"/>
                <a:cs typeface="Arial Narrow" charset="0"/>
              </a:rPr>
              <a:t>±</a:t>
            </a:r>
            <a:endParaRPr lang="fr-FR" sz="3200" b="1">
              <a:solidFill>
                <a:schemeClr val="accent2"/>
              </a:solidFill>
              <a:latin typeface="Arial Narrow" charset="0"/>
              <a:ea typeface="Arial Narrow" charset="0"/>
              <a:cs typeface="Arial Narrow" charset="0"/>
            </a:endParaRPr>
          </a:p>
        </p:txBody>
      </p:sp>
    </p:spTree>
    <p:extLst>
      <p:ext uri="{BB962C8B-B14F-4D97-AF65-F5344CB8AC3E}">
        <p14:creationId xmlns:p14="http://schemas.microsoft.com/office/powerpoint/2010/main" val="11868863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P spid="3" grpId="0" animBg="1"/>
      <p:bldP spid="4" grpId="0" animBg="1"/>
      <p:bldP spid="5" grpId="0"/>
      <p:bldP spid="6" grpId="0"/>
      <p:bldP spid="9" grpId="0"/>
      <p:bldP spid="14" grpId="0" animBg="1"/>
      <p:bldP spid="16" grpId="0" animBg="1"/>
      <p:bldP spid="17" grpId="0" animBg="1"/>
      <p:bldP spid="19" grpId="0" animBg="1"/>
    </p:bld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 Id="rId2" Type="http://schemas.microsoft.com/office/2011/relationships/webextension" Target="webextension2.xml"/><Relationship Id="rId3" Type="http://schemas.microsoft.com/office/2011/relationships/webextension" Target="webextension3.xml"/></Relationships>
</file>

<file path=ppt/webextensions/taskpanes.xml><?xml version="1.0" encoding="utf-8"?>
<wetp:taskpanes xmlns:wetp="http://schemas.microsoft.com/office/webextensions/taskpanes/2010/11">
  <wetp:taskpane dockstate="right" visibility="0" width="700" row="0">
    <wetp:webextensionref xmlns:r="http://schemas.openxmlformats.org/officeDocument/2006/relationships" r:id="rId1"/>
  </wetp:taskpane>
  <wetp:taskpane dockstate="right" visibility="0" width="700" row="0">
    <wetp:webextensionref xmlns:r="http://schemas.openxmlformats.org/officeDocument/2006/relationships" r:id="rId2"/>
  </wetp:taskpane>
  <wetp:taskpane dockstate="right" visibility="0" width="700" row="0">
    <wetp:webextensionref xmlns:r="http://schemas.openxmlformats.org/officeDocument/2006/relationships" r:id="rId3"/>
  </wetp:taskpane>
</wetp:taskpanes>
</file>

<file path=ppt/webextensions/webextension1.xml><?xml version="1.0" encoding="utf-8"?>
<we:webextension xmlns:we="http://schemas.microsoft.com/office/webextensions/webextension/2010/11" id="{5FFDA11E-72FA-9B44-8E15-5CF328409663}">
  <we:reference id="wa104177522" version="1.0.0.0" store="fr-FR" storeType="OMEX"/>
  <we:alternateReferences>
    <we:reference id="wa104177522" version="1.0.0.0" store="wa104177522"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A759AF4C-EAB9-F14C-A29B-F9E3C73F9F57}">
  <we:reference id="wa104178141" version="3.0.10.0" store="fr-FR" storeType="OMEX"/>
  <we:alternateReferences>
    <we:reference id="wa104178141" version="3.0.10.0" store="wa104178141"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C23C5BFF-2EA6-3D41-8746-D77C3B22DC74}">
  <we:reference id="wa104380594" version="1.0.0.0" store="fr-FR" storeType="OMEX"/>
  <we:alternateReferences>
    <we:reference id="wa104380594" version="1.0.0.0" store="wa104380594"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3205</TotalTime>
  <Words>2295</Words>
  <Application>Microsoft Macintosh PowerPoint</Application>
  <PresentationFormat>Présentation à l'écran (4:3)</PresentationFormat>
  <Paragraphs>310</Paragraphs>
  <Slides>23</Slides>
  <Notes>15</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Thème Office</vt:lpstr>
      <vt:lpstr>Apprentissage et mémoire chez l'enfant et l'adulte trisomique 21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Apprentissage et mémoire chez l'enfant et l'adulte trisomique 21</dc:title>
  <dc:creator>Annick Comblain</dc:creator>
  <cp:lastModifiedBy>Franck LICHA</cp:lastModifiedBy>
  <cp:revision>97</cp:revision>
  <dcterms:created xsi:type="dcterms:W3CDTF">2017-03-08T12:32:41Z</dcterms:created>
  <dcterms:modified xsi:type="dcterms:W3CDTF">2017-05-14T16:46:26Z</dcterms:modified>
</cp:coreProperties>
</file>